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48"/>
  </p:notesMasterIdLst>
  <p:sldIdLst>
    <p:sldId id="256" r:id="rId4"/>
    <p:sldId id="258" r:id="rId5"/>
    <p:sldId id="287" r:id="rId6"/>
    <p:sldId id="288" r:id="rId7"/>
    <p:sldId id="289" r:id="rId8"/>
    <p:sldId id="290" r:id="rId9"/>
    <p:sldId id="300" r:id="rId10"/>
    <p:sldId id="259" r:id="rId11"/>
    <p:sldId id="261" r:id="rId12"/>
    <p:sldId id="262" r:id="rId13"/>
    <p:sldId id="303" r:id="rId14"/>
    <p:sldId id="263" r:id="rId15"/>
    <p:sldId id="264" r:id="rId16"/>
    <p:sldId id="265" r:id="rId17"/>
    <p:sldId id="301" r:id="rId18"/>
    <p:sldId id="266" r:id="rId19"/>
    <p:sldId id="302" r:id="rId20"/>
    <p:sldId id="267" r:id="rId21"/>
    <p:sldId id="268" r:id="rId22"/>
    <p:sldId id="284" r:id="rId23"/>
    <p:sldId id="269" r:id="rId24"/>
    <p:sldId id="270" r:id="rId25"/>
    <p:sldId id="271" r:id="rId26"/>
    <p:sldId id="272" r:id="rId27"/>
    <p:sldId id="304" r:id="rId28"/>
    <p:sldId id="273" r:id="rId29"/>
    <p:sldId id="285" r:id="rId30"/>
    <p:sldId id="274" r:id="rId31"/>
    <p:sldId id="277" r:id="rId32"/>
    <p:sldId id="275" r:id="rId33"/>
    <p:sldId id="292" r:id="rId34"/>
    <p:sldId id="305" r:id="rId35"/>
    <p:sldId id="278" r:id="rId36"/>
    <p:sldId id="279" r:id="rId37"/>
    <p:sldId id="280" r:id="rId38"/>
    <p:sldId id="281" r:id="rId39"/>
    <p:sldId id="312" r:id="rId40"/>
    <p:sldId id="282" r:id="rId41"/>
    <p:sldId id="313" r:id="rId42"/>
    <p:sldId id="308" r:id="rId43"/>
    <p:sldId id="311" r:id="rId44"/>
    <p:sldId id="309" r:id="rId45"/>
    <p:sldId id="310" r:id="rId46"/>
    <p:sldId id="307" r:id="rId47"/>
  </p:sldIdLst>
  <p:sldSz cx="121920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BDC45B90-DB65-4CE8-8FCC-70C85A64DD30}">
          <p14:sldIdLst>
            <p14:sldId id="256"/>
            <p14:sldId id="258"/>
            <p14:sldId id="287"/>
            <p14:sldId id="288"/>
            <p14:sldId id="289"/>
            <p14:sldId id="290"/>
            <p14:sldId id="300"/>
            <p14:sldId id="259"/>
            <p14:sldId id="261"/>
            <p14:sldId id="262"/>
            <p14:sldId id="303"/>
            <p14:sldId id="263"/>
            <p14:sldId id="264"/>
            <p14:sldId id="265"/>
            <p14:sldId id="301"/>
            <p14:sldId id="266"/>
            <p14:sldId id="302"/>
            <p14:sldId id="267"/>
            <p14:sldId id="268"/>
            <p14:sldId id="284"/>
            <p14:sldId id="269"/>
            <p14:sldId id="270"/>
            <p14:sldId id="271"/>
            <p14:sldId id="272"/>
            <p14:sldId id="304"/>
            <p14:sldId id="273"/>
            <p14:sldId id="285"/>
            <p14:sldId id="274"/>
            <p14:sldId id="277"/>
            <p14:sldId id="275"/>
            <p14:sldId id="292"/>
            <p14:sldId id="305"/>
            <p14:sldId id="278"/>
            <p14:sldId id="279"/>
            <p14:sldId id="280"/>
            <p14:sldId id="281"/>
            <p14:sldId id="312"/>
            <p14:sldId id="282"/>
            <p14:sldId id="313"/>
            <p14:sldId id="308"/>
            <p14:sldId id="311"/>
            <p14:sldId id="309"/>
            <p14:sldId id="310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A1C9C"/>
    <a:srgbClr val="04065C"/>
    <a:srgbClr val="FFCCFF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5584" autoAdjust="0"/>
  </p:normalViewPr>
  <p:slideViewPr>
    <p:cSldViewPr snapToGrid="0">
      <p:cViewPr varScale="1">
        <p:scale>
          <a:sx n="78" d="100"/>
          <a:sy n="78" d="100"/>
        </p:scale>
        <p:origin x="1227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92845-D173-42B4-BF64-DA59657C0C23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1143000"/>
            <a:ext cx="4978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5239C-B5F7-452B-9337-E2B3ACB98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55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5239C-B5F7-452B-9337-E2B3ACB9845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29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6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93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02483"/>
            <a:ext cx="2628900" cy="64064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02483"/>
            <a:ext cx="7734300" cy="64064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042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873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91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37197"/>
            <a:ext cx="9144000" cy="26318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0580"/>
            <a:ext cx="9144000" cy="18251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70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059251"/>
            <a:ext cx="2743200" cy="402483"/>
          </a:xfrm>
          <a:prstGeom prst="rect">
            <a:avLst/>
          </a:prstGeom>
        </p:spPr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6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60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84670"/>
            <a:ext cx="10515600" cy="31446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059034"/>
            <a:ext cx="10515600" cy="16536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18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12414"/>
            <a:ext cx="5181600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12414"/>
            <a:ext cx="5181600" cy="47965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48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02483"/>
            <a:ext cx="10515600" cy="146118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53171"/>
            <a:ext cx="5157787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61381"/>
            <a:ext cx="5157787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53171"/>
            <a:ext cx="5183188" cy="908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61381"/>
            <a:ext cx="5183188" cy="40615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42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7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3978"/>
            <a:ext cx="3932237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88454"/>
            <a:ext cx="6172200" cy="53722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67902"/>
            <a:ext cx="3932237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00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3978"/>
            <a:ext cx="3932237" cy="17639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88454"/>
            <a:ext cx="6172200" cy="537226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67902"/>
            <a:ext cx="3932237" cy="42015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5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483"/>
            <a:ext cx="1051560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12414"/>
            <a:ext cx="1051560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006699"/>
            <a:ext cx="27432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8883F-A6BB-429F-AB9B-78FD9B7F406F}" type="datetimeFigureOut">
              <a:rPr lang="it-IT" smtClean="0"/>
              <a:t>28/02/2022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006699"/>
            <a:ext cx="41148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006699"/>
            <a:ext cx="274320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99F0-DD98-4207-AF5E-3634CD2F44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00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1"/>
            </a:gs>
            <a:gs pos="4000">
              <a:srgbClr val="92D050"/>
            </a:gs>
            <a:gs pos="0">
              <a:srgbClr val="00B050"/>
            </a:gs>
            <a:gs pos="73000">
              <a:schemeClr val="accent6">
                <a:lumMod val="5000"/>
                <a:lumOff val="95000"/>
              </a:schemeClr>
            </a:gs>
            <a:gs pos="89000">
              <a:srgbClr val="00B0F0">
                <a:alpha val="34000"/>
              </a:srgbClr>
            </a:gs>
            <a:gs pos="94000">
              <a:srgbClr val="0070C0">
                <a:alpha val="71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02483"/>
            <a:ext cx="12192000" cy="9113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180" y="1980882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725 Blk BT" panose="0204090407070502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bg1"/>
            </a:gs>
            <a:gs pos="4000">
              <a:srgbClr val="92D050"/>
            </a:gs>
            <a:gs pos="0">
              <a:srgbClr val="00B050"/>
            </a:gs>
            <a:gs pos="73000">
              <a:schemeClr val="accent6">
                <a:lumMod val="5000"/>
                <a:lumOff val="95000"/>
              </a:schemeClr>
            </a:gs>
            <a:gs pos="89000">
              <a:srgbClr val="00B0F0">
                <a:alpha val="34000"/>
              </a:srgbClr>
            </a:gs>
            <a:gs pos="94000">
              <a:srgbClr val="0070C0">
                <a:alpha val="71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02483"/>
            <a:ext cx="12192000" cy="91131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3480" y="1980881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81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EE4D56-B789-43EA-8E96-E9ECD54A2E51}"/>
              </a:ext>
            </a:extLst>
          </p:cNvPr>
          <p:cNvSpPr txBox="1">
            <a:spLocks/>
          </p:cNvSpPr>
          <p:nvPr userDrawn="1"/>
        </p:nvSpPr>
        <p:spPr>
          <a:xfrm>
            <a:off x="6889662" y="1980880"/>
            <a:ext cx="3528848" cy="517630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725 Blk BT" panose="0204090407070502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11" Type="http://schemas.openxmlformats.org/officeDocument/2006/relationships/image" Target="../media/image7.jp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3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TIF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93.jpeg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95.jpe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microsoft.com/office/2007/relationships/hdphoto" Target="../media/hdphoto15.wdp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0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6" Type="http://schemas.microsoft.com/office/2007/relationships/hdphoto" Target="../media/hdphoto17.wdp"/><Relationship Id="rId5" Type="http://schemas.openxmlformats.org/officeDocument/2006/relationships/image" Target="../media/image108.png"/><Relationship Id="rId4" Type="http://schemas.microsoft.com/office/2007/relationships/hdphoto" Target="../media/hdphoto16.wdp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E3631FE-DCFB-4852-BF86-0D358AA88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7178"/>
            <a:ext cx="12192000" cy="7559675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CE327F-D6CE-48F5-8A4E-CDA99078E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5" b="97466" l="2115" r="97650">
                        <a14:foregroundMark x1="17979" y1="71345" x2="17979" y2="71150"/>
                        <a14:foregroundMark x1="23032" y1="75049" x2="23032" y2="75049"/>
                        <a14:foregroundMark x1="30200" y1="76608" x2="30200" y2="76608"/>
                        <a14:foregroundMark x1="34665" y1="76413" x2="34665" y2="76413"/>
                        <a14:foregroundMark x1="38425" y1="80702" x2="38425" y2="80507"/>
                        <a14:foregroundMark x1="49119" y1="78752" x2="49119" y2="78752"/>
                        <a14:foregroundMark x1="54994" y1="79142" x2="54994" y2="79142"/>
                        <a14:foregroundMark x1="60987" y1="78752" x2="60987" y2="78752"/>
                        <a14:foregroundMark x1="91774" y1="77388" x2="91774" y2="77388"/>
                        <a14:foregroundMark x1="95887" y1="51852" x2="95887" y2="51852"/>
                        <a14:foregroundMark x1="75323" y1="9357" x2="75323" y2="9357"/>
                        <a14:foregroundMark x1="77556" y1="2534" x2="77556" y2="2534"/>
                        <a14:foregroundMark x1="90247" y1="93567" x2="90247" y2="93567"/>
                        <a14:foregroundMark x1="96240" y1="97466" x2="96240" y2="97466"/>
                        <a14:foregroundMark x1="97650" y1="63743" x2="97650" y2="63743"/>
                        <a14:foregroundMark x1="51234" y1="94932" x2="51234" y2="94932"/>
                        <a14:foregroundMark x1="43008" y1="93372" x2="43008" y2="93372"/>
                        <a14:foregroundMark x1="38073" y1="93177" x2="38073" y2="93177"/>
                        <a14:foregroundMark x1="33020" y1="94542" x2="33020" y2="94542"/>
                        <a14:foregroundMark x1="24559" y1="91423" x2="24559" y2="91423"/>
                        <a14:foregroundMark x1="20799" y1="92008" x2="20799" y2="92008"/>
                        <a14:foregroundMark x1="15394" y1="89864" x2="15394" y2="89864"/>
                        <a14:foregroundMark x1="9166" y1="90838" x2="9166" y2="90838"/>
                        <a14:foregroundMark x1="6580" y1="91423" x2="6580" y2="91423"/>
                        <a14:foregroundMark x1="2115" y1="91423" x2="2115" y2="91423"/>
                        <a14:foregroundMark x1="9753" y1="95517" x2="9753" y2="95517"/>
                        <a14:foregroundMark x1="26792" y1="96686" x2="26792" y2="96686"/>
                        <a14:foregroundMark x1="10341" y1="96101" x2="10341" y2="96101"/>
                        <a14:foregroundMark x1="10341" y1="86160" x2="10341" y2="86160"/>
                        <a14:foregroundMark x1="25852" y1="85575" x2="25852" y2="85575"/>
                        <a14:foregroundMark x1="26792" y1="77388" x2="26792" y2="77388"/>
                        <a14:foregroundMark x1="34313" y1="86160" x2="34313" y2="86160"/>
                        <a14:foregroundMark x1="39248" y1="85575" x2="39248" y2="85575"/>
                        <a14:foregroundMark x1="32667" y1="89864" x2="32667" y2="89864"/>
                        <a14:foregroundMark x1="27262" y1="84795" x2="27262" y2="84795"/>
                        <a14:foregroundMark x1="11046" y1="84795" x2="11046" y2="84795"/>
                        <a14:foregroundMark x1="68743" y1="76803" x2="68743" y2="76803"/>
                        <a14:foregroundMark x1="94947" y1="77193" x2="94947" y2="77193"/>
                        <a14:foregroundMark x1="62162" y1="81481" x2="62162" y2="81481"/>
                        <a14:foregroundMark x1="61575" y1="81871" x2="61575" y2="81871"/>
                        <a14:foregroundMark x1="61340" y1="81287" x2="61340" y2="81287"/>
                        <a14:foregroundMark x1="4348" y1="94932" x2="4348" y2="94932"/>
                        <a14:foregroundMark x1="59107" y1="96296" x2="59107" y2="96296"/>
                        <a14:foregroundMark x1="49001" y1="80507" x2="49001" y2="80507"/>
                        <a14:foregroundMark x1="49119" y1="72125" x2="49119" y2="72125"/>
                        <a14:foregroundMark x1="49354" y1="71930" x2="49354" y2="71930"/>
                        <a14:foregroundMark x1="51469" y1="71735" x2="51469" y2="71735"/>
                        <a14:foregroundMark x1="49010" y1="76022" x2="49119" y2="77193"/>
                        <a14:foregroundMark x1="48649" y1="72125" x2="48969" y2="75573"/>
                        <a14:foregroundMark x1="39953" y1="71150" x2="39953" y2="71150"/>
                        <a14:foregroundMark x1="41481" y1="69981" x2="40541" y2="70370"/>
                        <a14:foregroundMark x1="59929" y1="71930" x2="59929" y2="71930"/>
                        <a14:foregroundMark x1="60594" y1="76506" x2="61222" y2="78752"/>
                        <a14:foregroundMark x1="60263" y1="75320" x2="60335" y2="75578"/>
                        <a14:foregroundMark x1="58989" y1="70760" x2="59542" y2="72741"/>
                        <a14:foregroundMark x1="60635" y1="86745" x2="60635" y2="86745"/>
                        <a14:backgroundMark x1="99295" y1="81871" x2="99295" y2="81871"/>
                        <a14:backgroundMark x1="99295" y1="80507" x2="99882" y2="87329"/>
                        <a14:backgroundMark x1="99295" y1="79142" x2="99530" y2="87135"/>
                        <a14:backgroundMark x1="50411" y1="74464" x2="50529" y2="74854"/>
                        <a14:backgroundMark x1="60752" y1="74464" x2="60870" y2="74854"/>
                        <a14:backgroundMark x1="60517" y1="73879" x2="60165" y2="74854"/>
                        <a14:backgroundMark x1="60047" y1="73489" x2="60165" y2="74854"/>
                        <a14:backgroundMark x1="60047" y1="73099" x2="60047" y2="74659"/>
                        <a14:backgroundMark x1="60165" y1="75634" x2="60282" y2="76608"/>
                        <a14:backgroundMark x1="59577" y1="72710" x2="59929" y2="73684"/>
                        <a14:backgroundMark x1="60400" y1="75828" x2="60752" y2="76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67" y="3614093"/>
            <a:ext cx="5869602" cy="40116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DA217C2-3792-4F7D-AF73-FF5D75C8D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9573" b="22116"/>
          <a:stretch/>
        </p:blipFill>
        <p:spPr>
          <a:xfrm>
            <a:off x="-122469" y="1344820"/>
            <a:ext cx="3038574" cy="382549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841ED1-F49E-476F-ABA7-25929701A89F}"/>
              </a:ext>
            </a:extLst>
          </p:cNvPr>
          <p:cNvSpPr txBox="1"/>
          <p:nvPr/>
        </p:nvSpPr>
        <p:spPr>
          <a:xfrm>
            <a:off x="3136456" y="4130513"/>
            <a:ext cx="6160479" cy="147732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>
              <a:lnSpc>
                <a:spcPts val="3600"/>
              </a:lnSpc>
            </a:pPr>
            <a:r>
              <a:rPr lang="it-IT" sz="3200" b="1" spc="150" dirty="0">
                <a:ln w="1587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amasHeavy" panose="020B7200000000000000" pitchFamily="34" charset="0"/>
              </a:rPr>
              <a:t>Apri il cuore alla felicità</a:t>
            </a:r>
          </a:p>
          <a:p>
            <a:pPr>
              <a:lnSpc>
                <a:spcPts val="3600"/>
              </a:lnSpc>
            </a:pPr>
            <a:r>
              <a:rPr lang="it-IT" sz="4000" b="1" spc="150" dirty="0">
                <a:ln w="254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amasHeavy" panose="020B7200000000000000" pitchFamily="34" charset="0"/>
              </a:rPr>
              <a:t>con il rivoluzionario </a:t>
            </a:r>
          </a:p>
          <a:p>
            <a:pPr>
              <a:lnSpc>
                <a:spcPts val="3600"/>
              </a:lnSpc>
            </a:pPr>
            <a:r>
              <a:rPr lang="it-IT" sz="4000" b="1" spc="150" dirty="0">
                <a:ln w="254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amasHeavy" panose="020B7200000000000000" pitchFamily="34" charset="0"/>
              </a:rPr>
              <a:t>potere del sorriso</a:t>
            </a:r>
            <a:r>
              <a:rPr lang="it-IT" sz="4000" b="1" spc="150" dirty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amasHeavy" panose="020B7200000000000000" pitchFamily="34" charset="0"/>
              </a:rPr>
              <a:t>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D78A5B6-FC9A-4CA2-A234-F416F463C227}"/>
              </a:ext>
            </a:extLst>
          </p:cNvPr>
          <p:cNvGrpSpPr/>
          <p:nvPr/>
        </p:nvGrpSpPr>
        <p:grpSpPr>
          <a:xfrm>
            <a:off x="2916105" y="6369"/>
            <a:ext cx="8458220" cy="4606542"/>
            <a:chOff x="2916105" y="6369"/>
            <a:chExt cx="8458220" cy="4606542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8052CF08-C798-4692-B730-4128C7CEB35C}"/>
                </a:ext>
              </a:extLst>
            </p:cNvPr>
            <p:cNvGrpSpPr/>
            <p:nvPr/>
          </p:nvGrpSpPr>
          <p:grpSpPr>
            <a:xfrm>
              <a:off x="2916105" y="709397"/>
              <a:ext cx="6332859" cy="2546454"/>
              <a:chOff x="2517629" y="875641"/>
              <a:chExt cx="6332859" cy="2546454"/>
            </a:xfrm>
          </p:grpSpPr>
          <p:sp>
            <p:nvSpPr>
              <p:cNvPr id="5" name="Scorrimento orizzontale 4">
                <a:extLst>
                  <a:ext uri="{FF2B5EF4-FFF2-40B4-BE49-F238E27FC236}">
                    <a16:creationId xmlns:a16="http://schemas.microsoft.com/office/drawing/2014/main" id="{0D90E5E2-11F6-4B62-91A4-DE7A06D3E609}"/>
                  </a:ext>
                </a:extLst>
              </p:cNvPr>
              <p:cNvSpPr/>
              <p:nvPr/>
            </p:nvSpPr>
            <p:spPr>
              <a:xfrm rot="10800000">
                <a:off x="2517629" y="875641"/>
                <a:ext cx="6332859" cy="2546454"/>
              </a:xfrm>
              <a:prstGeom prst="horizontalScroll">
                <a:avLst/>
              </a:prstGeom>
              <a:solidFill>
                <a:schemeClr val="bg1">
                  <a:alpha val="6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5D05629F-DBED-43B2-9C93-C4B4460086D8}"/>
                  </a:ext>
                </a:extLst>
              </p:cNvPr>
              <p:cNvSpPr/>
              <p:nvPr/>
            </p:nvSpPr>
            <p:spPr>
              <a:xfrm>
                <a:off x="3555622" y="1512493"/>
                <a:ext cx="4280339" cy="129965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ts val="4600"/>
                  </a:lnSpc>
                </a:pPr>
                <a:r>
                  <a:rPr lang="it-IT" sz="5400" b="1" cap="none" spc="300" dirty="0">
                    <a:ln w="1905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ooper BlkItHd BT" panose="0208090305070B090404" pitchFamily="18" charset="0"/>
                  </a:rPr>
                  <a:t>la forza</a:t>
                </a:r>
                <a:br>
                  <a:rPr lang="it-IT" sz="5400" b="1" cap="none" spc="300" dirty="0">
                    <a:ln w="1905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ooper BlkItHd BT" panose="0208090305070B090404" pitchFamily="18" charset="0"/>
                  </a:rPr>
                </a:br>
                <a:r>
                  <a:rPr lang="it-IT" sz="5400" b="1" spc="300" dirty="0">
                    <a:ln w="1905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ooper BlkItHd BT" panose="0208090305070B090404" pitchFamily="18" charset="0"/>
                  </a:rPr>
                  <a:t>gentilezza</a:t>
                </a:r>
                <a:endParaRPr lang="it-IT" sz="5400" b="1" cap="none" spc="300" dirty="0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ooper BlkItHd BT" panose="0208090305070B090404" pitchFamily="18" charset="0"/>
                </a:endParaRP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7D5751B-9110-493C-A8ED-504DCD70B4A1}"/>
                  </a:ext>
                </a:extLst>
              </p:cNvPr>
              <p:cNvSpPr txBox="1"/>
              <p:nvPr/>
            </p:nvSpPr>
            <p:spPr>
              <a:xfrm rot="20430752">
                <a:off x="2679328" y="2307611"/>
                <a:ext cx="105211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3200" b="1" cap="none" spc="300" baseline="3000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Cooper BlkItHd BT" panose="0208090305070B090404" pitchFamily="18" charset="0"/>
                  </a:rPr>
                  <a:t>della</a:t>
                </a:r>
                <a:endParaRPr lang="it-IT" sz="3200" dirty="0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839185B-3BD9-408E-8447-15794F52D754}"/>
                </a:ext>
              </a:extLst>
            </p:cNvPr>
            <p:cNvGrpSpPr/>
            <p:nvPr/>
          </p:nvGrpSpPr>
          <p:grpSpPr>
            <a:xfrm>
              <a:off x="8707062" y="6369"/>
              <a:ext cx="2667263" cy="4606542"/>
              <a:chOff x="8707062" y="6369"/>
              <a:chExt cx="2667263" cy="4606542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C5C8873D-9A02-450B-9710-194698D4F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78" b="97735" l="9816" r="96933">
                            <a14:foregroundMark x1="13497" y1="16828" x2="20245" y2="24919"/>
                            <a14:foregroundMark x1="12270" y1="12621" x2="15951" y2="11327"/>
                            <a14:foregroundMark x1="9202" y1="53398" x2="30675" y2="75728"/>
                            <a14:foregroundMark x1="30675" y1="75728" x2="29448" y2="76699"/>
                            <a14:foregroundMark x1="17791" y1="34628" x2="27607" y2="48867"/>
                            <a14:foregroundMark x1="27607" y1="48867" x2="19632" y2="36246"/>
                            <a14:foregroundMark x1="19632" y1="36246" x2="20245" y2="50162"/>
                            <a14:foregroundMark x1="28221" y1="47896" x2="30061" y2="61489"/>
                            <a14:foregroundMark x1="30061" y1="61489" x2="47239" y2="58252"/>
                            <a14:foregroundMark x1="47239" y1="58252" x2="47239" y2="62783"/>
                            <a14:foregroundMark x1="36196" y1="79612" x2="30061" y2="93851"/>
                            <a14:foregroundMark x1="30061" y1="93851" x2="59509" y2="84466"/>
                            <a14:foregroundMark x1="59509" y1="84466" x2="62577" y2="82201"/>
                            <a14:foregroundMark x1="49080" y1="83495" x2="27607" y2="99029"/>
                            <a14:foregroundMark x1="27607" y1="99029" x2="45399" y2="87379"/>
                            <a14:foregroundMark x1="45399" y1="87379" x2="23926" y2="93204"/>
                            <a14:foregroundMark x1="23926" y1="93204" x2="23926" y2="93851"/>
                            <a14:foregroundMark x1="27607" y1="93204" x2="34356" y2="94822"/>
                            <a14:foregroundMark x1="65644" y1="17476" x2="65031" y2="7767"/>
                            <a14:foregroundMark x1="65031" y1="7767" x2="65644" y2="7120"/>
                            <a14:foregroundMark x1="47853" y1="8414" x2="63190" y2="5178"/>
                            <a14:foregroundMark x1="96933" y1="55016" x2="90184" y2="58252"/>
                            <a14:foregroundMark x1="23313" y1="97411" x2="22086" y2="97735"/>
                            <a14:foregroundMark x1="46012" y1="44013" x2="44785" y2="67961"/>
                            <a14:foregroundMark x1="44785" y1="67961" x2="36196" y2="63107"/>
                            <a14:foregroundMark x1="31288" y1="47249" x2="44172" y2="41748"/>
                            <a14:foregroundMark x1="49080" y1="40777" x2="59509" y2="55663"/>
                            <a14:foregroundMark x1="59509" y1="55663" x2="59509" y2="57282"/>
                            <a14:foregroundMark x1="70552" y1="50485" x2="80982" y2="55016"/>
                            <a14:foregroundMark x1="42331" y1="69256" x2="30675" y2="79935"/>
                            <a14:foregroundMark x1="30675" y1="79935" x2="30675" y2="80259"/>
                          </a14:backgroundRemoval>
                        </a14:imgEffect>
                      </a14:imgLayer>
                    </a14:imgProps>
                  </a:ext>
                </a:extLst>
              </a:blip>
              <a:srcRect l="52270" t="29972" r="14687" b="52597"/>
              <a:stretch/>
            </p:blipFill>
            <p:spPr>
              <a:xfrm rot="4201736">
                <a:off x="9537756" y="3690037"/>
                <a:ext cx="881350" cy="964397"/>
              </a:xfrm>
              <a:custGeom>
                <a:avLst/>
                <a:gdLst>
                  <a:gd name="connsiteX0" fmla="*/ 440675 w 881350"/>
                  <a:gd name="connsiteY0" fmla="*/ 0 h 881350"/>
                  <a:gd name="connsiteX1" fmla="*/ 881350 w 881350"/>
                  <a:gd name="connsiteY1" fmla="*/ 440675 h 881350"/>
                  <a:gd name="connsiteX2" fmla="*/ 440675 w 881350"/>
                  <a:gd name="connsiteY2" fmla="*/ 881350 h 881350"/>
                  <a:gd name="connsiteX3" fmla="*/ 0 w 881350"/>
                  <a:gd name="connsiteY3" fmla="*/ 440675 h 881350"/>
                  <a:gd name="connsiteX4" fmla="*/ 440675 w 881350"/>
                  <a:gd name="connsiteY4" fmla="*/ 0 h 88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1350" h="881350">
                    <a:moveTo>
                      <a:pt x="440675" y="0"/>
                    </a:moveTo>
                    <a:cubicBezTo>
                      <a:pt x="684053" y="0"/>
                      <a:pt x="881350" y="197297"/>
                      <a:pt x="881350" y="440675"/>
                    </a:cubicBezTo>
                    <a:cubicBezTo>
                      <a:pt x="881350" y="684053"/>
                      <a:pt x="684053" y="881350"/>
                      <a:pt x="440675" y="881350"/>
                    </a:cubicBezTo>
                    <a:cubicBezTo>
                      <a:pt x="197297" y="881350"/>
                      <a:pt x="0" y="684053"/>
                      <a:pt x="0" y="440675"/>
                    </a:cubicBezTo>
                    <a:cubicBezTo>
                      <a:pt x="0" y="197297"/>
                      <a:pt x="197297" y="0"/>
                      <a:pt x="440675" y="0"/>
                    </a:cubicBezTo>
                    <a:close/>
                  </a:path>
                </a:pathLst>
              </a:cu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0E5FB4CE-9D21-4727-93D3-682F441065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78" b="97735" l="9816" r="96933">
                            <a14:foregroundMark x1="13497" y1="16828" x2="20245" y2="24919"/>
                            <a14:foregroundMark x1="12270" y1="12621" x2="15951" y2="11327"/>
                            <a14:foregroundMark x1="9202" y1="53398" x2="29625" y2="74636"/>
                            <a14:foregroundMark x1="17791" y1="34628" x2="27607" y2="48867"/>
                            <a14:foregroundMark x1="27607" y1="48867" x2="19632" y2="36246"/>
                            <a14:foregroundMark x1="19632" y1="36246" x2="20245" y2="50162"/>
                            <a14:foregroundMark x1="28221" y1="47896" x2="30061" y2="61489"/>
                            <a14:foregroundMark x1="30061" y1="61489" x2="47239" y2="58252"/>
                            <a14:foregroundMark x1="47239" y1="58252" x2="47239" y2="62783"/>
                            <a14:foregroundMark x1="33789" y1="85200" x2="30061" y2="93851"/>
                            <a14:foregroundMark x1="34802" y1="82848" x2="34211" y2="84220"/>
                            <a14:foregroundMark x1="34932" y1="82546" x2="34802" y2="82848"/>
                            <a14:foregroundMark x1="30061" y1="93851" x2="59509" y2="84466"/>
                            <a14:foregroundMark x1="59509" y1="84466" x2="62577" y2="82201"/>
                            <a14:foregroundMark x1="49080" y1="83495" x2="27607" y2="99029"/>
                            <a14:foregroundMark x1="27607" y1="99029" x2="45399" y2="87379"/>
                            <a14:foregroundMark x1="45399" y1="87379" x2="23926" y2="93204"/>
                            <a14:foregroundMark x1="23926" y1="93204" x2="23926" y2="93851"/>
                            <a14:foregroundMark x1="27607" y1="93204" x2="34356" y2="94822"/>
                            <a14:foregroundMark x1="65644" y1="17476" x2="65031" y2="7767"/>
                            <a14:foregroundMark x1="65031" y1="7767" x2="65644" y2="7120"/>
                            <a14:foregroundMark x1="47853" y1="8414" x2="63190" y2="5178"/>
                            <a14:foregroundMark x1="96933" y1="55016" x2="90184" y2="58252"/>
                            <a14:foregroundMark x1="23313" y1="97411" x2="22086" y2="97735"/>
                            <a14:foregroundMark x1="46012" y1="44013" x2="44785" y2="67961"/>
                            <a14:foregroundMark x1="44785" y1="67961" x2="36196" y2="63107"/>
                            <a14:foregroundMark x1="31288" y1="47249" x2="44172" y2="41748"/>
                            <a14:foregroundMark x1="49080" y1="40777" x2="59509" y2="55663"/>
                            <a14:foregroundMark x1="59509" y1="55663" x2="59509" y2="57282"/>
                            <a14:foregroundMark x1="70552" y1="50485" x2="80982" y2="55016"/>
                            <a14:foregroundMark x1="42331" y1="69256" x2="35110" y2="75872"/>
                            <a14:foregroundMark x1="32515" y1="77670" x2="44172" y2="77023"/>
                            <a14:backgroundMark x1="25767" y1="81230" x2="25767" y2="81877"/>
                            <a14:backgroundMark x1="26994" y1="81230" x2="25767" y2="81877"/>
                            <a14:backgroundMark x1="22086" y1="78964" x2="28916" y2="80851"/>
                            <a14:backgroundMark x1="22086" y1="79935" x2="22699" y2="82524"/>
                          </a14:backgroundRemoval>
                        </a14:imgEffect>
                      </a14:imgLayer>
                    </a14:imgProps>
                  </a:ext>
                </a:extLst>
              </a:blip>
              <a:srcRect b="18437"/>
              <a:stretch/>
            </p:blipFill>
            <p:spPr>
              <a:xfrm>
                <a:off x="8707062" y="6369"/>
                <a:ext cx="2667263" cy="4124144"/>
              </a:xfrm>
              <a:prstGeom prst="rect">
                <a:avLst/>
              </a:prstGeom>
            </p:spPr>
          </p:pic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A990663-FBB5-4BA3-9539-133A6CFA415E}"/>
              </a:ext>
            </a:extLst>
          </p:cNvPr>
          <p:cNvSpPr txBox="1"/>
          <p:nvPr/>
        </p:nvSpPr>
        <p:spPr>
          <a:xfrm>
            <a:off x="1" y="6355080"/>
            <a:ext cx="3136456" cy="297779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Sante Toniolo • </a:t>
            </a:r>
            <a:r>
              <a:rPr lang="it-IT" sz="1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BC58F2-01F7-4051-853C-F30435975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0" y="6602733"/>
            <a:ext cx="805145" cy="79736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DFAFB16-B012-425A-8CF6-42273BA687D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3" t="10803" r="19146" b="84088"/>
          <a:stretch/>
        </p:blipFill>
        <p:spPr>
          <a:xfrm flipH="1">
            <a:off x="1395813" y="35984"/>
            <a:ext cx="1227064" cy="779263"/>
          </a:xfrm>
          <a:custGeom>
            <a:avLst/>
            <a:gdLst>
              <a:gd name="connsiteX0" fmla="*/ 410181 w 1031596"/>
              <a:gd name="connsiteY0" fmla="*/ 183 h 467208"/>
              <a:gd name="connsiteX1" fmla="*/ 36227 w 1031596"/>
              <a:gd name="connsiteY1" fmla="*/ 54427 h 467208"/>
              <a:gd name="connsiteX2" fmla="*/ 36011 w 1031596"/>
              <a:gd name="connsiteY2" fmla="*/ 307387 h 467208"/>
              <a:gd name="connsiteX3" fmla="*/ 36227 w 1031596"/>
              <a:gd name="connsiteY3" fmla="*/ 406899 h 467208"/>
              <a:gd name="connsiteX4" fmla="*/ 337251 w 1031596"/>
              <a:gd name="connsiteY4" fmla="*/ 350115 h 467208"/>
              <a:gd name="connsiteX5" fmla="*/ 597870 w 1031596"/>
              <a:gd name="connsiteY5" fmla="*/ 467208 h 467208"/>
              <a:gd name="connsiteX6" fmla="*/ 943626 w 1031596"/>
              <a:gd name="connsiteY6" fmla="*/ 406899 h 467208"/>
              <a:gd name="connsiteX7" fmla="*/ 1031596 w 1031596"/>
              <a:gd name="connsiteY7" fmla="*/ 296704 h 467208"/>
              <a:gd name="connsiteX8" fmla="*/ 943626 w 1031596"/>
              <a:gd name="connsiteY8" fmla="*/ 54427 h 467208"/>
              <a:gd name="connsiteX9" fmla="*/ 696583 w 1031596"/>
              <a:gd name="connsiteY9" fmla="*/ 12145 h 467208"/>
              <a:gd name="connsiteX10" fmla="*/ 410181 w 1031596"/>
              <a:gd name="connsiteY10" fmla="*/ 183 h 4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1596" h="467208">
                <a:moveTo>
                  <a:pt x="410181" y="183"/>
                </a:moveTo>
                <a:cubicBezTo>
                  <a:pt x="204654" y="3242"/>
                  <a:pt x="201316" y="43857"/>
                  <a:pt x="36227" y="54427"/>
                </a:cubicBezTo>
                <a:cubicBezTo>
                  <a:pt x="36155" y="138747"/>
                  <a:pt x="117269" y="103426"/>
                  <a:pt x="36011" y="307387"/>
                </a:cubicBezTo>
                <a:cubicBezTo>
                  <a:pt x="-45102" y="329876"/>
                  <a:pt x="36155" y="373728"/>
                  <a:pt x="36227" y="406899"/>
                </a:cubicBezTo>
                <a:lnTo>
                  <a:pt x="337251" y="350115"/>
                </a:lnTo>
                <a:lnTo>
                  <a:pt x="597870" y="467208"/>
                </a:lnTo>
                <a:lnTo>
                  <a:pt x="943626" y="406899"/>
                </a:lnTo>
                <a:cubicBezTo>
                  <a:pt x="944463" y="331711"/>
                  <a:pt x="1030758" y="371892"/>
                  <a:pt x="1031596" y="296704"/>
                </a:cubicBezTo>
                <a:cubicBezTo>
                  <a:pt x="1030758" y="254401"/>
                  <a:pt x="944463" y="96730"/>
                  <a:pt x="943626" y="54427"/>
                </a:cubicBezTo>
                <a:lnTo>
                  <a:pt x="696583" y="12145"/>
                </a:lnTo>
                <a:cubicBezTo>
                  <a:pt x="569664" y="2316"/>
                  <a:pt x="478690" y="-837"/>
                  <a:pt x="410181" y="183"/>
                </a:cubicBezTo>
                <a:close/>
              </a:path>
            </a:pathLst>
          </a:custGeom>
          <a:effectLst>
            <a:softEdge rad="762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79D0243-B038-464E-8C68-5450471D0A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15" b="89423" l="9615" r="94231">
                        <a14:foregroundMark x1="94231" y1="50962" x2="87500" y2="5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00597" y="35983"/>
            <a:ext cx="779263" cy="779263"/>
          </a:xfrm>
          <a:custGeom>
            <a:avLst/>
            <a:gdLst>
              <a:gd name="connsiteX0" fmla="*/ 309785 w 619570"/>
              <a:gd name="connsiteY0" fmla="*/ 0 h 619570"/>
              <a:gd name="connsiteX1" fmla="*/ 0 w 619570"/>
              <a:gd name="connsiteY1" fmla="*/ 309785 h 619570"/>
              <a:gd name="connsiteX2" fmla="*/ 309785 w 619570"/>
              <a:gd name="connsiteY2" fmla="*/ 619570 h 619570"/>
              <a:gd name="connsiteX3" fmla="*/ 619570 w 619570"/>
              <a:gd name="connsiteY3" fmla="*/ 309785 h 619570"/>
              <a:gd name="connsiteX4" fmla="*/ 309785 w 619570"/>
              <a:gd name="connsiteY4" fmla="*/ 0 h 6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570" h="619570">
                <a:moveTo>
                  <a:pt x="309785" y="0"/>
                </a:moveTo>
                <a:cubicBezTo>
                  <a:pt x="138695" y="0"/>
                  <a:pt x="0" y="138695"/>
                  <a:pt x="0" y="309785"/>
                </a:cubicBezTo>
                <a:cubicBezTo>
                  <a:pt x="0" y="480875"/>
                  <a:pt x="138695" y="619570"/>
                  <a:pt x="309785" y="619570"/>
                </a:cubicBezTo>
                <a:cubicBezTo>
                  <a:pt x="480875" y="619570"/>
                  <a:pt x="619570" y="480875"/>
                  <a:pt x="619570" y="309785"/>
                </a:cubicBezTo>
                <a:cubicBezTo>
                  <a:pt x="619570" y="138695"/>
                  <a:pt x="480875" y="0"/>
                  <a:pt x="3097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8927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4 0.50189 C 0.14011 0.64805 0.22734 0.74611 0.31784 0.71755 C 0.42383 0.68459 0.44596 0.53948 0.45274 0.45338 L 0.45625 0.34208 C 0.46276 0.25661 0.48789 0.11067 0.60742 0.07266 C 0.68386 0.04872 0.78607 0.14217 0.80391 0.28769 C 0.82109 0.43448 0.74844 0.58316 0.67201 0.60668 C 0.55234 0.64406 0.49518 0.52331 0.46888 0.44855 L 0.43998 0.34733 C 0.4138 0.27236 0.35951 0.15036 0.25352 0.18396 C 0.16328 0.21251 0.10469 0.35573 0.1224 0.50189 Z " pathEditMode="relative" rAng="20940000" ptsTypes="AAAAAAAAAAA">
                                      <p:cBhvr>
                                        <p:cTn id="55" dur="3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06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26000">
              <a:srgbClr val="FFFF99">
                <a:alpha val="75000"/>
              </a:srgbClr>
            </a:gs>
            <a:gs pos="7000">
              <a:srgbClr val="FFDBFF"/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68B72A-81C6-4C70-80F4-129879B6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0" y="4268937"/>
            <a:ext cx="5012569" cy="3345369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6D189531-079E-40D8-9EFF-AD21292BB9F1}"/>
              </a:ext>
            </a:extLst>
          </p:cNvPr>
          <p:cNvSpPr/>
          <p:nvPr/>
        </p:nvSpPr>
        <p:spPr>
          <a:xfrm>
            <a:off x="3755850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29696066-30B0-48E6-BB34-AE498DC5930D}"/>
              </a:ext>
            </a:extLst>
          </p:cNvPr>
          <p:cNvSpPr/>
          <p:nvPr/>
        </p:nvSpPr>
        <p:spPr>
          <a:xfrm flipV="1">
            <a:off x="379559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9D002B-EFC3-4699-A9CD-9EA88F781541}"/>
              </a:ext>
            </a:extLst>
          </p:cNvPr>
          <p:cNvSpPr txBox="1"/>
          <p:nvPr/>
        </p:nvSpPr>
        <p:spPr>
          <a:xfrm>
            <a:off x="1616649" y="120554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B3F5BDA-3049-451F-8F00-F41959E4D9E2}"/>
              </a:ext>
            </a:extLst>
          </p:cNvPr>
          <p:cNvSpPr txBox="1"/>
          <p:nvPr/>
        </p:nvSpPr>
        <p:spPr>
          <a:xfrm>
            <a:off x="554757" y="2273775"/>
            <a:ext cx="7585632" cy="1995162"/>
          </a:xfrm>
          <a:custGeom>
            <a:avLst/>
            <a:gdLst>
              <a:gd name="connsiteX0" fmla="*/ 0 w 7585632"/>
              <a:gd name="connsiteY0" fmla="*/ 0 h 1995162"/>
              <a:gd name="connsiteX1" fmla="*/ 7585632 w 7585632"/>
              <a:gd name="connsiteY1" fmla="*/ 0 h 1995162"/>
              <a:gd name="connsiteX2" fmla="*/ 7132930 w 7585632"/>
              <a:gd name="connsiteY2" fmla="*/ 1995162 h 1995162"/>
              <a:gd name="connsiteX3" fmla="*/ 0 w 7585632"/>
              <a:gd name="connsiteY3" fmla="*/ 1995162 h 199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5632" h="1995162">
                <a:moveTo>
                  <a:pt x="0" y="0"/>
                </a:moveTo>
                <a:lnTo>
                  <a:pt x="7585632" y="0"/>
                </a:lnTo>
                <a:lnTo>
                  <a:pt x="7132930" y="1995162"/>
                </a:lnTo>
                <a:lnTo>
                  <a:pt x="0" y="1995162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>
              <a:spcAft>
                <a:spcPts val="400"/>
              </a:spcAft>
            </a:pPr>
            <a:r>
              <a:rPr lang="it-IT" dirty="0"/>
              <a:t>San Paolo dice: </a:t>
            </a:r>
          </a:p>
          <a:p>
            <a:pPr>
              <a:spcAft>
                <a:spcPts val="400"/>
              </a:spcAft>
            </a:pPr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«Se distribuissi anche tutti i miei beni ai poveri </a:t>
            </a:r>
            <a:b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</a:br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  e dessi il mio corpo a esser bruciato, </a:t>
            </a:r>
          </a:p>
          <a:p>
            <a:pPr>
              <a:spcAft>
                <a:spcPts val="400"/>
              </a:spcAft>
            </a:pPr>
            <a:r>
              <a:rPr lang="it-IT" sz="2000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 </a:t>
            </a:r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 se non ho la carità, </a:t>
            </a:r>
            <a:b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</a:br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  tutto questo non mi giova a nulla».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15C8C9-2D6A-4455-B9F3-9A036A27FD54}"/>
              </a:ext>
            </a:extLst>
          </p:cNvPr>
          <p:cNvSpPr txBox="1"/>
          <p:nvPr/>
        </p:nvSpPr>
        <p:spPr>
          <a:xfrm>
            <a:off x="4055725" y="951551"/>
            <a:ext cx="7843848" cy="117442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 algn="r">
              <a:spcAft>
                <a:spcPts val="400"/>
              </a:spcAft>
            </a:pPr>
            <a:r>
              <a:rPr lang="it-IT" dirty="0">
                <a:cs typeface="Arial" panose="020B0604020202020204" pitchFamily="34" charset="0"/>
              </a:rPr>
              <a:t>San Francesco di Sales </a:t>
            </a:r>
            <a:br>
              <a:rPr lang="it-IT" dirty="0">
                <a:cs typeface="Arial" panose="020B0604020202020204" pitchFamily="34" charset="0"/>
              </a:rPr>
            </a:b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confezionò alla santità l'abito della cortesia, </a:t>
            </a:r>
            <a:b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introdusse anche nei salotti: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5365214" y="4637460"/>
            <a:ext cx="6628321" cy="2349361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>
              <a:spcAft>
                <a:spcPts val="400"/>
              </a:spcAft>
            </a:pPr>
            <a:r>
              <a:rPr lang="it-IT" dirty="0"/>
              <a:t>la presentò con tratti, </a:t>
            </a:r>
            <a:br>
              <a:rPr lang="it-IT" dirty="0"/>
            </a:br>
            <a:r>
              <a:rPr lang="it-IT" dirty="0"/>
              <a:t>con gesti, con parole, con voce</a:t>
            </a:r>
          </a:p>
          <a:p>
            <a:pPr>
              <a:spcAft>
                <a:spcPts val="400"/>
              </a:spcAft>
            </a:pPr>
            <a:r>
              <a:rPr lang="it-IT" dirty="0">
                <a:solidFill>
                  <a:srgbClr val="BA1C9C"/>
                </a:solidFill>
              </a:rPr>
              <a:t>sprigionanti simpatia. </a:t>
            </a:r>
          </a:p>
          <a:p>
            <a:pPr>
              <a:spcAft>
                <a:spcPts val="400"/>
              </a:spcAf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Ecco la logica con cui </a:t>
            </a:r>
            <a:b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rese la vita devota </a:t>
            </a:r>
            <a:b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amabile accessibile a tutti.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525F70-3A17-46EE-A256-BDF80B8FF713}"/>
              </a:ext>
            </a:extLst>
          </p:cNvPr>
          <p:cNvSpPr txBox="1"/>
          <p:nvPr/>
        </p:nvSpPr>
        <p:spPr>
          <a:xfrm>
            <a:off x="2901583" y="227096"/>
            <a:ext cx="9290417" cy="532775"/>
          </a:xfrm>
          <a:custGeom>
            <a:avLst/>
            <a:gdLst>
              <a:gd name="connsiteX0" fmla="*/ 177058 w 9290417"/>
              <a:gd name="connsiteY0" fmla="*/ 0 h 532775"/>
              <a:gd name="connsiteX1" fmla="*/ 9290417 w 9290417"/>
              <a:gd name="connsiteY1" fmla="*/ 0 h 532775"/>
              <a:gd name="connsiteX2" fmla="*/ 9290417 w 9290417"/>
              <a:gd name="connsiteY2" fmla="*/ 532775 h 532775"/>
              <a:gd name="connsiteX3" fmla="*/ 0 w 9290417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0417" h="532775">
                <a:moveTo>
                  <a:pt x="177058" y="0"/>
                </a:moveTo>
                <a:lnTo>
                  <a:pt x="9290417" y="0"/>
                </a:lnTo>
                <a:lnTo>
                  <a:pt x="9290417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L'ABITO DELLA CORTESIA ► nei Salotti</a:t>
            </a:r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473159D-99C6-48CE-BEBD-FB17176BE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6" b="11313"/>
          <a:stretch/>
        </p:blipFill>
        <p:spPr>
          <a:xfrm>
            <a:off x="8679374" y="2255236"/>
            <a:ext cx="2260393" cy="22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95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3" grpId="0" uiExpand="1" build="p" animBg="1"/>
      <p:bldP spid="10" grpId="0" animBg="1"/>
      <p:bldP spid="4" grpId="0" uiExpand="1" build="p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26000">
              <a:srgbClr val="FFFF99">
                <a:alpha val="75000"/>
              </a:srgbClr>
            </a:gs>
            <a:gs pos="7000">
              <a:srgbClr val="FFDBFF"/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FE4149-9069-47D8-950B-DAA1FE17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5254" y="3955055"/>
            <a:ext cx="6040554" cy="3788298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2063380" y="2161886"/>
            <a:ext cx="9805955" cy="265713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spcAft>
                <a:spcPts val="400"/>
              </a:spcAft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>
              <a:lnSpc>
                <a:spcPts val="3000"/>
              </a:lnSpc>
            </a:pPr>
            <a:r>
              <a:rPr lang="it-IT" dirty="0"/>
              <a:t>San Francesco di Sales deduce:</a:t>
            </a:r>
          </a:p>
          <a:p>
            <a:pPr>
              <a:lnSpc>
                <a:spcPts val="3000"/>
              </a:lnSpc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«Se la santità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è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intimità con Dio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questa intimità vive e prospera solamente nell'amore. </a:t>
            </a:r>
          </a:p>
          <a:p>
            <a:pPr>
              <a:lnSpc>
                <a:spcPts val="3000"/>
              </a:lnSpc>
            </a:pPr>
            <a:r>
              <a:rPr lang="it-IT" dirty="0">
                <a:cs typeface="Arial" panose="020B0604020202020204" pitchFamily="34" charset="0"/>
              </a:rPr>
              <a:t>Il primato non spetta all'austerità, ma alla carità. </a:t>
            </a:r>
          </a:p>
          <a:p>
            <a:pPr>
              <a:lnSpc>
                <a:spcPts val="3000"/>
              </a:lnSpc>
              <a:spcAft>
                <a:spcPts val="0"/>
              </a:spcAft>
            </a:pP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</a:t>
            </a:r>
            <a:r>
              <a:rPr lang="it-IT" dirty="0">
                <a:solidFill>
                  <a:srgbClr val="FF0000"/>
                </a:solidFill>
                <a:cs typeface="Arial" panose="020B0604020202020204" pitchFamily="34" charset="0"/>
              </a:rPr>
              <a:t>potrei anche subire il martirio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3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ma, se esso non è vivificato dalla carità,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si nullifica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6D189531-079E-40D8-9EFF-AD21292BB9F1}"/>
              </a:ext>
            </a:extLst>
          </p:cNvPr>
          <p:cNvSpPr/>
          <p:nvPr/>
        </p:nvSpPr>
        <p:spPr>
          <a:xfrm>
            <a:off x="3588931" y="5021634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29696066-30B0-48E6-BB34-AE498DC5930D}"/>
              </a:ext>
            </a:extLst>
          </p:cNvPr>
          <p:cNvSpPr/>
          <p:nvPr/>
        </p:nvSpPr>
        <p:spPr>
          <a:xfrm flipV="1">
            <a:off x="8359136" y="12047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9D002B-EFC3-4699-A9CD-9EA88F781541}"/>
              </a:ext>
            </a:extLst>
          </p:cNvPr>
          <p:cNvSpPr txBox="1"/>
          <p:nvPr/>
        </p:nvSpPr>
        <p:spPr>
          <a:xfrm>
            <a:off x="9596225" y="44554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E05656-D744-45A4-88A0-F990EAB832C2}"/>
              </a:ext>
            </a:extLst>
          </p:cNvPr>
          <p:cNvSpPr txBox="1"/>
          <p:nvPr/>
        </p:nvSpPr>
        <p:spPr>
          <a:xfrm>
            <a:off x="645526" y="371093"/>
            <a:ext cx="6834449" cy="1631216"/>
          </a:xfrm>
          <a:custGeom>
            <a:avLst/>
            <a:gdLst>
              <a:gd name="connsiteX0" fmla="*/ 0 w 6834449"/>
              <a:gd name="connsiteY0" fmla="*/ 0 h 1631216"/>
              <a:gd name="connsiteX1" fmla="*/ 6834449 w 6834449"/>
              <a:gd name="connsiteY1" fmla="*/ 0 h 1631216"/>
              <a:gd name="connsiteX2" fmla="*/ 6834449 w 6834449"/>
              <a:gd name="connsiteY2" fmla="*/ 1631216 h 1631216"/>
              <a:gd name="connsiteX3" fmla="*/ 639127 w 6834449"/>
              <a:gd name="connsiteY3" fmla="*/ 1631216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4449" h="1631216">
                <a:moveTo>
                  <a:pt x="0" y="0"/>
                </a:moveTo>
                <a:lnTo>
                  <a:pt x="6834449" y="0"/>
                </a:lnTo>
                <a:lnTo>
                  <a:pt x="6834449" y="1631216"/>
                </a:lnTo>
                <a:lnTo>
                  <a:pt x="639127" y="1631216"/>
                </a:lnTo>
                <a:close/>
              </a:path>
            </a:pathLst>
          </a:custGeom>
          <a:solidFill>
            <a:srgbClr val="FFFFFF">
              <a:alpha val="65098"/>
            </a:srgbClr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spcAft>
                <a:spcPts val="400"/>
              </a:spcAft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 algn="r"/>
            <a:r>
              <a:rPr lang="it-IT" dirty="0"/>
              <a:t>San Giovanni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sua volta annunzia: </a:t>
            </a:r>
          </a:p>
          <a:p>
            <a:pPr algn="r"/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«Dio è amore:  </a:t>
            </a:r>
            <a:b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</a:br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chi sta nell'amore sta in Dio </a:t>
            </a:r>
          </a:p>
          <a:p>
            <a:pPr algn="r"/>
            <a:r>
              <a:rPr lang="it-IT" dirty="0">
                <a:ln w="6350">
                  <a:solidFill>
                    <a:schemeClr val="bg1"/>
                  </a:solidFill>
                </a:ln>
                <a:solidFill>
                  <a:schemeClr val="tx1"/>
                </a:solidFill>
                <a:latin typeface="Forte" panose="03060902040502070203" pitchFamily="66" charset="0"/>
                <a:cs typeface="Arial" panose="020B0604020202020204" pitchFamily="34" charset="0"/>
              </a:rPr>
              <a:t>e Dio sta in lui» . </a:t>
            </a:r>
            <a:endParaRPr lang="it-IT" sz="2000" dirty="0">
              <a:ln w="6350">
                <a:solidFill>
                  <a:schemeClr val="bg1"/>
                </a:solidFill>
              </a:ln>
              <a:solidFill>
                <a:schemeClr val="tx1"/>
              </a:solidFill>
              <a:latin typeface="Forte" panose="03060902040502070203" pitchFamily="66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5917A7-1CA1-49D5-A09D-ACA673D784EC}"/>
              </a:ext>
            </a:extLst>
          </p:cNvPr>
          <p:cNvSpPr txBox="1"/>
          <p:nvPr/>
        </p:nvSpPr>
        <p:spPr>
          <a:xfrm>
            <a:off x="5359638" y="5058370"/>
            <a:ext cx="6509697" cy="163608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spcAft>
                <a:spcPts val="400"/>
              </a:spcAft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/>
              <a:t>▼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rgbClr val="002060"/>
                </a:solidFill>
              </a:rPr>
              <a:t> L'unità di misura della santità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	 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data dalla mortificazione, </a:t>
            </a:r>
            <a:endParaRPr lang="it-IT" dirty="0"/>
          </a:p>
          <a:p>
            <a:r>
              <a:rPr lang="it-IT" dirty="0"/>
              <a:t>		ma dall'amore. </a:t>
            </a: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5EDED9C-1645-433F-BD58-06B3AA3E7E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423" y="830926"/>
            <a:ext cx="2260393" cy="225296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088D57-09B9-4894-AF62-D01E16497142}"/>
              </a:ext>
            </a:extLst>
          </p:cNvPr>
          <p:cNvSpPr txBox="1"/>
          <p:nvPr/>
        </p:nvSpPr>
        <p:spPr>
          <a:xfrm>
            <a:off x="2901583" y="7052121"/>
            <a:ext cx="9290417" cy="532775"/>
          </a:xfrm>
          <a:custGeom>
            <a:avLst/>
            <a:gdLst>
              <a:gd name="connsiteX0" fmla="*/ 177058 w 9290417"/>
              <a:gd name="connsiteY0" fmla="*/ 0 h 532775"/>
              <a:gd name="connsiteX1" fmla="*/ 9290417 w 9290417"/>
              <a:gd name="connsiteY1" fmla="*/ 0 h 532775"/>
              <a:gd name="connsiteX2" fmla="*/ 9290417 w 9290417"/>
              <a:gd name="connsiteY2" fmla="*/ 532775 h 532775"/>
              <a:gd name="connsiteX3" fmla="*/ 0 w 9290417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0417" h="532775">
                <a:moveTo>
                  <a:pt x="177058" y="0"/>
                </a:moveTo>
                <a:lnTo>
                  <a:pt x="9290417" y="0"/>
                </a:lnTo>
                <a:lnTo>
                  <a:pt x="9290417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L'ABITO DELLA CORTESIA ► nei Salotti</a:t>
            </a:r>
          </a:p>
        </p:txBody>
      </p:sp>
    </p:spTree>
    <p:extLst>
      <p:ext uri="{BB962C8B-B14F-4D97-AF65-F5344CB8AC3E}">
        <p14:creationId xmlns:p14="http://schemas.microsoft.com/office/powerpoint/2010/main" val="2139993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animBg="1"/>
      <p:bldP spid="7" grpId="0" animBg="1"/>
      <p:bldP spid="8" grpId="0"/>
      <p:bldP spid="12" grpId="0" uiExpand="1" build="p" animBg="1"/>
      <p:bldP spid="10" grpId="0" uiExpand="1" build="p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1"/>
            </a:gs>
            <a:gs pos="44000">
              <a:srgbClr val="FFFDDE"/>
            </a:gs>
            <a:gs pos="32000">
              <a:srgbClr val="FFFF99">
                <a:alpha val="75000"/>
              </a:srgbClr>
            </a:gs>
            <a:gs pos="16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8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chiave&#10;&#10;Descrizione generata automaticamente">
            <a:extLst>
              <a:ext uri="{FF2B5EF4-FFF2-40B4-BE49-F238E27FC236}">
                <a16:creationId xmlns:a16="http://schemas.microsoft.com/office/drawing/2014/main" id="{08188DB1-0C8E-4E34-B63E-633FD873BC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0" b="96086" l="9883" r="95449">
                        <a14:foregroundMark x1="14174" y1="89141" x2="21066" y2="96086"/>
                        <a14:foregroundMark x1="21066" y1="96086" x2="27828" y2="92677"/>
                        <a14:foregroundMark x1="80754" y1="7576" x2="65150" y2="10606"/>
                        <a14:foregroundMark x1="65150" y1="10606" x2="65020" y2="13005"/>
                        <a14:foregroundMark x1="29519" y1="10101" x2="35501" y2="8207"/>
                        <a14:foregroundMark x1="30559" y1="7197" x2="30559" y2="7197"/>
                        <a14:foregroundMark x1="32510" y1="6187" x2="32510" y2="6187"/>
                        <a14:foregroundMark x1="90117" y1="41667" x2="95449" y2="50758"/>
                        <a14:foregroundMark x1="95449" y1="50758" x2="91808" y2="53283"/>
                        <a14:foregroundMark x1="80754" y1="3662" x2="82705" y2="1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0660" y="-99312"/>
            <a:ext cx="5157763" cy="530802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455C941-95AB-4497-B586-50E065AECD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72" y="3240125"/>
            <a:ext cx="3783547" cy="431955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9505C4D-0F8E-4CA8-8466-E7AFCAEE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267" y="216765"/>
            <a:ext cx="3493825" cy="4957274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B38ED5BE-D756-4832-A487-4E841CEA333E}"/>
              </a:ext>
            </a:extLst>
          </p:cNvPr>
          <p:cNvSpPr/>
          <p:nvPr/>
        </p:nvSpPr>
        <p:spPr>
          <a:xfrm flipV="1">
            <a:off x="2967723" y="5403179"/>
            <a:ext cx="6782224" cy="2173748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376CCE9-7151-4FE0-ABCC-2625E1FB08A1}"/>
              </a:ext>
            </a:extLst>
          </p:cNvPr>
          <p:cNvSpPr/>
          <p:nvPr/>
        </p:nvSpPr>
        <p:spPr>
          <a:xfrm flipV="1">
            <a:off x="9014614" y="-3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6DEEDE-2A42-4804-A9C7-48572FDFA9FE}"/>
              </a:ext>
            </a:extLst>
          </p:cNvPr>
          <p:cNvSpPr txBox="1"/>
          <p:nvPr/>
        </p:nvSpPr>
        <p:spPr>
          <a:xfrm>
            <a:off x="10375235" y="114911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C1ACA7-2CD2-45EB-A7F6-F33BDED3F660}"/>
              </a:ext>
            </a:extLst>
          </p:cNvPr>
          <p:cNvSpPr txBox="1"/>
          <p:nvPr/>
        </p:nvSpPr>
        <p:spPr>
          <a:xfrm>
            <a:off x="3492550" y="5830894"/>
            <a:ext cx="5732569" cy="1174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it-IT" dirty="0"/>
              <a:t>La croce con Gesù è un'ala,</a:t>
            </a:r>
          </a:p>
          <a:p>
            <a:pPr algn="ctr"/>
            <a:r>
              <a:rPr lang="it-IT" dirty="0"/>
              <a:t>senza Gesù è un semplice </a:t>
            </a:r>
            <a:br>
              <a:rPr lang="it-IT" dirty="0"/>
            </a:br>
            <a:r>
              <a:rPr lang="it-IT" dirty="0"/>
              <a:t>strumento di tortura.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DE891DF-10C1-4F02-A404-4DB858D4174A}"/>
              </a:ext>
            </a:extLst>
          </p:cNvPr>
          <p:cNvSpPr txBox="1"/>
          <p:nvPr/>
        </p:nvSpPr>
        <p:spPr>
          <a:xfrm>
            <a:off x="6860113" y="3019164"/>
            <a:ext cx="5167715" cy="2251642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pPr algn="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La strada che </a:t>
            </a:r>
            <a:br>
              <a:rPr lang="it-IT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dal dolore sale all'amore è troppo ripida; </a:t>
            </a:r>
          </a:p>
          <a:p>
            <a:pPr algn="r"/>
            <a:r>
              <a:rPr lang="it-IT" dirty="0"/>
              <a:t>invece è molto agevole </a:t>
            </a:r>
            <a:br>
              <a:rPr lang="it-IT" dirty="0"/>
            </a:br>
            <a:r>
              <a:rPr lang="it-IT" dirty="0"/>
              <a:t>il sentiero che dall'amore scende al sacrificio.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73936" y="939783"/>
            <a:ext cx="4574764" cy="296978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Il cristiano si santifica </a:t>
            </a:r>
            <a:br>
              <a:rPr lang="it-IT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a misura che ama </a:t>
            </a:r>
          </a:p>
          <a:p>
            <a:r>
              <a:rPr lang="it-IT" dirty="0"/>
              <a:t>e, quanto più ama, </a:t>
            </a:r>
          </a:p>
          <a:p>
            <a:r>
              <a:rPr lang="it-IT" dirty="0"/>
              <a:t>tanto più gli diventa leggera la Croce,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la quale santifica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perché porta </a:t>
            </a:r>
            <a:br>
              <a:rPr lang="it-IT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l'Amore crocifisso.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E1C908-3ABF-4237-96F3-D07ADBE5804F}"/>
              </a:ext>
            </a:extLst>
          </p:cNvPr>
          <p:cNvSpPr txBox="1"/>
          <p:nvPr/>
        </p:nvSpPr>
        <p:spPr>
          <a:xfrm>
            <a:off x="1" y="222636"/>
            <a:ext cx="4913522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 CRISTIANA </a:t>
            </a:r>
            <a:endParaRPr lang="it-IT" sz="2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1" grpId="0" uiExpand="1" build="p"/>
      <p:bldP spid="12" grpId="0" uiExpand="1" build="p" animBg="1"/>
      <p:bldP spid="4" grpId="0" uiExpand="1" build="p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26000">
              <a:srgbClr val="FFFF99">
                <a:alpha val="75000"/>
              </a:srgbClr>
            </a:gs>
            <a:gs pos="7000">
              <a:srgbClr val="FFDBFF"/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E3E80C03-7898-40D5-819C-FAD396E181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0299" y="942779"/>
            <a:ext cx="5594620" cy="368785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67F784-D250-4E59-9D56-557F0FE7A092}"/>
              </a:ext>
            </a:extLst>
          </p:cNvPr>
          <p:cNvSpPr txBox="1"/>
          <p:nvPr/>
        </p:nvSpPr>
        <p:spPr>
          <a:xfrm>
            <a:off x="2901583" y="227096"/>
            <a:ext cx="9290417" cy="532775"/>
          </a:xfrm>
          <a:custGeom>
            <a:avLst/>
            <a:gdLst>
              <a:gd name="connsiteX0" fmla="*/ 177058 w 9290417"/>
              <a:gd name="connsiteY0" fmla="*/ 0 h 532775"/>
              <a:gd name="connsiteX1" fmla="*/ 9290417 w 9290417"/>
              <a:gd name="connsiteY1" fmla="*/ 0 h 532775"/>
              <a:gd name="connsiteX2" fmla="*/ 9290417 w 9290417"/>
              <a:gd name="connsiteY2" fmla="*/ 532775 h 532775"/>
              <a:gd name="connsiteX3" fmla="*/ 0 w 9290417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0417" h="532775">
                <a:moveTo>
                  <a:pt x="177058" y="0"/>
                </a:moveTo>
                <a:lnTo>
                  <a:pt x="9290417" y="0"/>
                </a:lnTo>
                <a:lnTo>
                  <a:pt x="9290417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6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ANCHE MI STRAPPASTE UN OCCHIO </a:t>
            </a:r>
            <a:r>
              <a:rPr lang="it-IT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. .»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E6BC08-72D8-4D42-B116-8229C6EE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34" y="975949"/>
            <a:ext cx="5594620" cy="36878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6C731D-0970-4208-BC1A-E288B39ED558}"/>
              </a:ext>
            </a:extLst>
          </p:cNvPr>
          <p:cNvSpPr txBox="1"/>
          <p:nvPr/>
        </p:nvSpPr>
        <p:spPr>
          <a:xfrm rot="20954958">
            <a:off x="275267" y="4825423"/>
            <a:ext cx="5849281" cy="1533497"/>
          </a:xfrm>
          <a:prstGeom prst="rect">
            <a:avLst/>
          </a:prstGeom>
          <a:solidFill>
            <a:schemeClr val="accent4">
              <a:lumMod val="40000"/>
              <a:lumOff val="60000"/>
              <a:alpha val="65098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Prima o poi l'anima amante del Signore</a:t>
            </a:r>
          </a:p>
          <a:p>
            <a:r>
              <a:rPr lang="it-IT" dirty="0">
                <a:solidFill>
                  <a:srgbClr val="FF0000"/>
                </a:solidFill>
              </a:rPr>
              <a:t>sentirà bisogno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di sacrificarsi. 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37865B40-92DC-4AFE-BEF4-E5A8D5A439FC}"/>
              </a:ext>
            </a:extLst>
          </p:cNvPr>
          <p:cNvSpPr/>
          <p:nvPr/>
        </p:nvSpPr>
        <p:spPr>
          <a:xfrm>
            <a:off x="5594620" y="5212376"/>
            <a:ext cx="5897535" cy="2330172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BF297C4B-BE98-4D9F-96FC-2A5581B0B7A2}"/>
              </a:ext>
            </a:extLst>
          </p:cNvPr>
          <p:cNvSpPr/>
          <p:nvPr/>
        </p:nvSpPr>
        <p:spPr>
          <a:xfrm flipV="1">
            <a:off x="0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1C005B-6259-424D-8A90-0FA8690893EF}"/>
              </a:ext>
            </a:extLst>
          </p:cNvPr>
          <p:cNvSpPr txBox="1"/>
          <p:nvPr/>
        </p:nvSpPr>
        <p:spPr>
          <a:xfrm>
            <a:off x="1095648" y="0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304AB7-B2D6-4AE5-83B2-0E9B21D370E4}"/>
              </a:ext>
            </a:extLst>
          </p:cNvPr>
          <p:cNvSpPr txBox="1"/>
          <p:nvPr/>
        </p:nvSpPr>
        <p:spPr>
          <a:xfrm>
            <a:off x="6734355" y="2756967"/>
            <a:ext cx="5673073" cy="3687933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dirty="0">
                <a:solidFill>
                  <a:srgbClr val="C00000"/>
                </a:solidFill>
              </a:rPr>
              <a:t>Se il Padre nostro,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che è in noi, </a:t>
            </a:r>
          </a:p>
          <a:p>
            <a:r>
              <a:rPr lang="it-IT" dirty="0"/>
              <a:t>hai figli sulla terra, 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il miglior modo per esprimergli l'affetto </a:t>
            </a:r>
          </a:p>
          <a:p>
            <a:r>
              <a:rPr lang="it-IT" dirty="0">
                <a:solidFill>
                  <a:srgbClr val="FF0000"/>
                </a:solidFill>
              </a:rPr>
              <a:t>è amarne i figli, che sono accanto a noi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 con noi fanno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qualche tratto di strada alla ricerca del bene comune.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2DDCF7-0D90-4FF1-A0B7-1DCABD881020}"/>
              </a:ext>
            </a:extLst>
          </p:cNvPr>
          <p:cNvSpPr txBox="1"/>
          <p:nvPr/>
        </p:nvSpPr>
        <p:spPr>
          <a:xfrm>
            <a:off x="6080515" y="1390593"/>
            <a:ext cx="5673073" cy="82881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800" b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it-IT" sz="3200" dirty="0">
                <a:solidFill>
                  <a:srgbClr val="BA1C9C"/>
                </a:solidFill>
              </a:rPr>
              <a:t>L'amore di Dio </a:t>
            </a:r>
            <a:br>
              <a:rPr lang="it-IT" sz="3200" dirty="0">
                <a:solidFill>
                  <a:srgbClr val="BA1C9C"/>
                </a:solidFill>
              </a:rPr>
            </a:br>
            <a:r>
              <a:rPr lang="it-IT" sz="3200" dirty="0">
                <a:solidFill>
                  <a:srgbClr val="BA1C9C"/>
                </a:solidFill>
              </a:rPr>
              <a:t>come si manifesta? </a:t>
            </a:r>
          </a:p>
        </p:txBody>
      </p:sp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40A10A4E-8AC1-42D6-AE87-85601EE625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13" y="4742414"/>
            <a:ext cx="2474981" cy="295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1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8" presetClass="entr" presetSubtype="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 animBg="1"/>
      <p:bldP spid="5" grpId="0" animBg="1"/>
      <p:bldP spid="6" grpId="0" animBg="1"/>
      <p:bldP spid="7" grpId="0"/>
      <p:bldP spid="9" grpId="0" uiExpand="1" build="p" animBg="1"/>
      <p:bldP spid="10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333">
              <a:srgbClr val="FFFDD2"/>
            </a:gs>
            <a:gs pos="3704">
              <a:srgbClr val="FFFF99">
                <a:alpha val="46000"/>
              </a:srgbClr>
            </a:gs>
            <a:gs pos="50000">
              <a:schemeClr val="accent4">
                <a:lumMod val="5000"/>
                <a:lumOff val="95000"/>
              </a:schemeClr>
            </a:gs>
            <a:gs pos="100000">
              <a:srgbClr val="92D050">
                <a:alpha val="48000"/>
              </a:srgbClr>
            </a:gs>
          </a:gsLst>
          <a:lin ang="12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BDA4BB19-B152-4C6F-8388-9C50D6CAEE90}"/>
              </a:ext>
            </a:extLst>
          </p:cNvPr>
          <p:cNvSpPr/>
          <p:nvPr/>
        </p:nvSpPr>
        <p:spPr>
          <a:xfrm flipV="1">
            <a:off x="-53784" y="3554082"/>
            <a:ext cx="4374006" cy="4005589"/>
          </a:xfrm>
          <a:custGeom>
            <a:avLst/>
            <a:gdLst>
              <a:gd name="connsiteX0" fmla="*/ 3711778 w 4792339"/>
              <a:gd name="connsiteY0" fmla="*/ 7559674 h 7559674"/>
              <a:gd name="connsiteX1" fmla="*/ 0 w 4792339"/>
              <a:gd name="connsiteY1" fmla="*/ 7559674 h 7559674"/>
              <a:gd name="connsiteX2" fmla="*/ 0 w 4792339"/>
              <a:gd name="connsiteY2" fmla="*/ 0 h 7559674"/>
              <a:gd name="connsiteX3" fmla="*/ 2710744 w 4792339"/>
              <a:gd name="connsiteY3" fmla="*/ 0 h 7559674"/>
              <a:gd name="connsiteX4" fmla="*/ 2917070 w 4792339"/>
              <a:gd name="connsiteY4" fmla="*/ 209074 h 7559674"/>
              <a:gd name="connsiteX5" fmla="*/ 4784287 w 4792339"/>
              <a:gd name="connsiteY5" fmla="*/ 4380926 h 7559674"/>
              <a:gd name="connsiteX6" fmla="*/ 4792339 w 4792339"/>
              <a:gd name="connsiteY6" fmla="*/ 4493473 h 7559674"/>
              <a:gd name="connsiteX7" fmla="*/ 4732844 w 4792339"/>
              <a:gd name="connsiteY7" fmla="*/ 4446982 h 7559674"/>
              <a:gd name="connsiteX8" fmla="*/ 4104019 w 4792339"/>
              <a:gd name="connsiteY8" fmla="*/ 4242177 h 7559674"/>
              <a:gd name="connsiteX9" fmla="*/ 2784786 w 4792339"/>
              <a:gd name="connsiteY9" fmla="*/ 5939060 h 7559674"/>
              <a:gd name="connsiteX10" fmla="*/ 3711719 w 4792339"/>
              <a:gd name="connsiteY10" fmla="*/ 7559654 h 755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92339" h="7559674">
                <a:moveTo>
                  <a:pt x="3711778" y="7559674"/>
                </a:moveTo>
                <a:lnTo>
                  <a:pt x="0" y="7559674"/>
                </a:lnTo>
                <a:lnTo>
                  <a:pt x="0" y="0"/>
                </a:lnTo>
                <a:lnTo>
                  <a:pt x="2710744" y="0"/>
                </a:lnTo>
                <a:lnTo>
                  <a:pt x="2917070" y="209074"/>
                </a:lnTo>
                <a:cubicBezTo>
                  <a:pt x="3944638" y="1301202"/>
                  <a:pt x="4629202" y="2757883"/>
                  <a:pt x="4784287" y="4380926"/>
                </a:cubicBezTo>
                <a:lnTo>
                  <a:pt x="4792339" y="4493473"/>
                </a:lnTo>
                <a:lnTo>
                  <a:pt x="4732844" y="4446982"/>
                </a:lnTo>
                <a:cubicBezTo>
                  <a:pt x="4545917" y="4316368"/>
                  <a:pt x="4331704" y="4242177"/>
                  <a:pt x="4104019" y="4242177"/>
                </a:cubicBezTo>
                <a:cubicBezTo>
                  <a:pt x="3375427" y="4242177"/>
                  <a:pt x="2784786" y="5001897"/>
                  <a:pt x="2784786" y="5939060"/>
                </a:cubicBezTo>
                <a:cubicBezTo>
                  <a:pt x="2784786" y="6700505"/>
                  <a:pt x="3174701" y="7344810"/>
                  <a:pt x="3711719" y="7559654"/>
                </a:cubicBezTo>
                <a:close/>
              </a:path>
            </a:pathLst>
          </a:custGeom>
          <a:gradFill>
            <a:gsLst>
              <a:gs pos="40000">
                <a:srgbClr val="FFCCFF">
                  <a:alpha val="68000"/>
                </a:srgbClr>
              </a:gs>
              <a:gs pos="43000">
                <a:schemeClr val="bg1">
                  <a:alpha val="63000"/>
                </a:schemeClr>
              </a:gs>
              <a:gs pos="33000">
                <a:srgbClr val="FFFF99">
                  <a:alpha val="76863"/>
                </a:srgbClr>
              </a:gs>
              <a:gs pos="100000">
                <a:srgbClr val="92D050">
                  <a:alpha val="52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A14C0F5F-DD40-40E4-A64B-9C6BF2551E1A}"/>
              </a:ext>
            </a:extLst>
          </p:cNvPr>
          <p:cNvSpPr/>
          <p:nvPr/>
        </p:nvSpPr>
        <p:spPr>
          <a:xfrm flipH="1" flipV="1">
            <a:off x="5817135" y="596955"/>
            <a:ext cx="6416995" cy="7774114"/>
          </a:xfrm>
          <a:custGeom>
            <a:avLst/>
            <a:gdLst>
              <a:gd name="connsiteX0" fmla="*/ 2777178 w 5120485"/>
              <a:gd name="connsiteY0" fmla="*/ 4723723 h 7559674"/>
              <a:gd name="connsiteX1" fmla="*/ 1750096 w 5120485"/>
              <a:gd name="connsiteY1" fmla="*/ 5750805 h 7559674"/>
              <a:gd name="connsiteX2" fmla="*/ 2777178 w 5120485"/>
              <a:gd name="connsiteY2" fmla="*/ 6777887 h 7559674"/>
              <a:gd name="connsiteX3" fmla="*/ 3804260 w 5120485"/>
              <a:gd name="connsiteY3" fmla="*/ 5750805 h 7559674"/>
              <a:gd name="connsiteX4" fmla="*/ 2777178 w 5120485"/>
              <a:gd name="connsiteY4" fmla="*/ 4723723 h 7559674"/>
              <a:gd name="connsiteX5" fmla="*/ 0 w 5120485"/>
              <a:gd name="connsiteY5" fmla="*/ 0 h 7559674"/>
              <a:gd name="connsiteX6" fmla="*/ 2881055 w 5120485"/>
              <a:gd name="connsiteY6" fmla="*/ 0 h 7559674"/>
              <a:gd name="connsiteX7" fmla="*/ 3100345 w 5120485"/>
              <a:gd name="connsiteY7" fmla="*/ 209074 h 7559674"/>
              <a:gd name="connsiteX8" fmla="*/ 5120485 w 5120485"/>
              <a:gd name="connsiteY8" fmla="*/ 5086123 h 7559674"/>
              <a:gd name="connsiteX9" fmla="*/ 4664971 w 5120485"/>
              <a:gd name="connsiteY9" fmla="*/ 7556287 h 7559674"/>
              <a:gd name="connsiteX10" fmla="*/ 4663593 w 5120485"/>
              <a:gd name="connsiteY10" fmla="*/ 7559674 h 7559674"/>
              <a:gd name="connsiteX11" fmla="*/ 0 w 5120485"/>
              <a:gd name="connsiteY11" fmla="*/ 7559674 h 755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0485" h="7559674">
                <a:moveTo>
                  <a:pt x="2777178" y="4723723"/>
                </a:moveTo>
                <a:cubicBezTo>
                  <a:pt x="2209936" y="4723723"/>
                  <a:pt x="1750096" y="5183563"/>
                  <a:pt x="1750096" y="5750805"/>
                </a:cubicBezTo>
                <a:cubicBezTo>
                  <a:pt x="1750096" y="6318047"/>
                  <a:pt x="2209936" y="6777887"/>
                  <a:pt x="2777178" y="6777887"/>
                </a:cubicBezTo>
                <a:cubicBezTo>
                  <a:pt x="3344420" y="6777887"/>
                  <a:pt x="3804260" y="6318047"/>
                  <a:pt x="3804260" y="5750805"/>
                </a:cubicBezTo>
                <a:cubicBezTo>
                  <a:pt x="3804260" y="5183563"/>
                  <a:pt x="3344420" y="4723723"/>
                  <a:pt x="2777178" y="4723723"/>
                </a:cubicBezTo>
                <a:close/>
                <a:moveTo>
                  <a:pt x="0" y="0"/>
                </a:moveTo>
                <a:lnTo>
                  <a:pt x="2881055" y="0"/>
                </a:lnTo>
                <a:lnTo>
                  <a:pt x="3100345" y="209074"/>
                </a:lnTo>
                <a:cubicBezTo>
                  <a:pt x="4348491" y="1457220"/>
                  <a:pt x="5120485" y="3181517"/>
                  <a:pt x="5120485" y="5086123"/>
                </a:cubicBezTo>
                <a:cubicBezTo>
                  <a:pt x="5120485" y="5956588"/>
                  <a:pt x="4959233" y="6789390"/>
                  <a:pt x="4664971" y="7556287"/>
                </a:cubicBezTo>
                <a:lnTo>
                  <a:pt x="4663593" y="7559674"/>
                </a:lnTo>
                <a:lnTo>
                  <a:pt x="0" y="7559674"/>
                </a:lnTo>
                <a:close/>
              </a:path>
            </a:pathLst>
          </a:custGeom>
          <a:gradFill>
            <a:gsLst>
              <a:gs pos="44000">
                <a:schemeClr val="accent4">
                  <a:lumMod val="40000"/>
                  <a:lumOff val="60000"/>
                </a:schemeClr>
              </a:gs>
              <a:gs pos="47000">
                <a:schemeClr val="bg1">
                  <a:alpha val="64000"/>
                </a:schemeClr>
              </a:gs>
              <a:gs pos="35000">
                <a:schemeClr val="accent4">
                  <a:alpha val="77000"/>
                  <a:lumMod val="25000"/>
                  <a:lumOff val="75000"/>
                </a:schemeClr>
              </a:gs>
              <a:gs pos="100000">
                <a:srgbClr val="FFFF00">
                  <a:alpha val="52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57A2D6-C8E5-43C5-9211-1959D998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3" b="14366"/>
          <a:stretch/>
        </p:blipFill>
        <p:spPr>
          <a:xfrm>
            <a:off x="7980325" y="4710023"/>
            <a:ext cx="3831959" cy="2862291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6016C068-3ED1-484A-8049-AFC0A3CEF16A}"/>
              </a:ext>
            </a:extLst>
          </p:cNvPr>
          <p:cNvSpPr/>
          <p:nvPr/>
        </p:nvSpPr>
        <p:spPr>
          <a:xfrm>
            <a:off x="5865943" y="4998000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8A66B60-8930-405E-8F3D-E23B11C486CF}"/>
              </a:ext>
            </a:extLst>
          </p:cNvPr>
          <p:cNvSpPr/>
          <p:nvPr/>
        </p:nvSpPr>
        <p:spPr>
          <a:xfrm flipV="1">
            <a:off x="9004662" y="12047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16DE13-AED2-45C0-829D-9A2DC35BC15F}"/>
              </a:ext>
            </a:extLst>
          </p:cNvPr>
          <p:cNvSpPr txBox="1"/>
          <p:nvPr/>
        </p:nvSpPr>
        <p:spPr>
          <a:xfrm>
            <a:off x="10241752" y="132601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C2EE48-FDDD-4261-AE83-73A49AFF82FF}"/>
              </a:ext>
            </a:extLst>
          </p:cNvPr>
          <p:cNvSpPr txBox="1"/>
          <p:nvPr/>
        </p:nvSpPr>
        <p:spPr>
          <a:xfrm>
            <a:off x="379716" y="4468214"/>
            <a:ext cx="4615320" cy="53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PUNTO DI PARTENZA</a:t>
            </a:r>
            <a:endParaRPr lang="it-IT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BFF8CD-0291-4FCC-9C34-6C1D4BA07648}"/>
              </a:ext>
            </a:extLst>
          </p:cNvPr>
          <p:cNvSpPr txBox="1"/>
          <p:nvPr/>
        </p:nvSpPr>
        <p:spPr>
          <a:xfrm>
            <a:off x="5316561" y="2688424"/>
            <a:ext cx="687543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punto di arrivo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amare i nostri compagni di viaggio come li ha amati Gesù 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35CDC0-AD77-4D30-998B-8879D4DC85F1}"/>
              </a:ext>
            </a:extLst>
          </p:cNvPr>
          <p:cNvSpPr txBox="1"/>
          <p:nvPr/>
        </p:nvSpPr>
        <p:spPr>
          <a:xfrm>
            <a:off x="5356056" y="2124872"/>
            <a:ext cx="5881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PUNTO D'ARRIVO: </a:t>
            </a:r>
            <a:endParaRPr lang="it-IT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3022D6-2955-49ED-8843-D77404A52FB2}"/>
              </a:ext>
            </a:extLst>
          </p:cNvPr>
          <p:cNvSpPr txBox="1"/>
          <p:nvPr/>
        </p:nvSpPr>
        <p:spPr>
          <a:xfrm>
            <a:off x="379716" y="4998000"/>
            <a:ext cx="46380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punto di partenza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amare il prossimo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noi stessi ; </a:t>
            </a:r>
            <a:endParaRPr lang="it-IT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48CCE63-7FBC-436F-9676-F48545CCD525}"/>
              </a:ext>
            </a:extLst>
          </p:cNvPr>
          <p:cNvSpPr txBox="1"/>
          <p:nvPr/>
        </p:nvSpPr>
        <p:spPr>
          <a:xfrm>
            <a:off x="-39693" y="6576931"/>
            <a:ext cx="4470849" cy="743409"/>
          </a:xfrm>
          <a:custGeom>
            <a:avLst/>
            <a:gdLst>
              <a:gd name="connsiteX0" fmla="*/ 0 w 4470849"/>
              <a:gd name="connsiteY0" fmla="*/ 0 h 743409"/>
              <a:gd name="connsiteX1" fmla="*/ 4470849 w 4470849"/>
              <a:gd name="connsiteY1" fmla="*/ 0 h 743409"/>
              <a:gd name="connsiteX2" fmla="*/ 4470849 w 4470849"/>
              <a:gd name="connsiteY2" fmla="*/ 51148 h 743409"/>
              <a:gd name="connsiteX3" fmla="*/ 4248040 w 4470849"/>
              <a:gd name="connsiteY3" fmla="*/ 743409 h 743409"/>
              <a:gd name="connsiteX4" fmla="*/ 0 w 4470849"/>
              <a:gd name="connsiteY4" fmla="*/ 743409 h 74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849" h="743409">
                <a:moveTo>
                  <a:pt x="0" y="0"/>
                </a:moveTo>
                <a:lnTo>
                  <a:pt x="4470849" y="0"/>
                </a:lnTo>
                <a:lnTo>
                  <a:pt x="4470849" y="51148"/>
                </a:lnTo>
                <a:lnTo>
                  <a:pt x="4248040" y="743409"/>
                </a:lnTo>
                <a:lnTo>
                  <a:pt x="0" y="74340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>
            <a:noAutofit/>
          </a:bodyPr>
          <a:lstStyle/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it-IT" sz="2000" dirty="0"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San Francesco di Sales </a:t>
            </a:r>
            <a:br>
              <a:rPr lang="it-IT" sz="2000" dirty="0"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insegnava e faceva .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D446CC-CC72-418F-A8C1-6CB38CDE3BCC}"/>
              </a:ext>
            </a:extLst>
          </p:cNvPr>
          <p:cNvSpPr txBox="1"/>
          <p:nvPr/>
        </p:nvSpPr>
        <p:spPr>
          <a:xfrm>
            <a:off x="0" y="210571"/>
            <a:ext cx="9834113" cy="1118255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>
            <a:spAutoFit/>
          </a:bodyPr>
          <a:lstStyle/>
          <a:p>
            <a:pPr marL="173038">
              <a:lnSpc>
                <a:spcPts val="2600"/>
              </a:lnSpc>
              <a:spcAft>
                <a:spcPts val="2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siamo misticamente uniti nell'unità del Corpo mistico,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maniera più semplice </a:t>
            </a:r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amare il Capo invisibile </a:t>
            </a:r>
          </a:p>
          <a:p>
            <a:pPr marL="173038">
              <a:lnSpc>
                <a:spcPts val="2600"/>
              </a:lnSpc>
            </a:pPr>
            <a:r>
              <a:rPr lang="it-IT" sz="24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essere cortesi con le sue membra visibili: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E54268-CF54-4E7C-B614-20ED9565939C}"/>
              </a:ext>
            </a:extLst>
          </p:cNvPr>
          <p:cNvSpPr txBox="1"/>
          <p:nvPr/>
        </p:nvSpPr>
        <p:spPr>
          <a:xfrm>
            <a:off x="9021915" y="210383"/>
            <a:ext cx="796773" cy="1118255"/>
          </a:xfrm>
          <a:custGeom>
            <a:avLst/>
            <a:gdLst>
              <a:gd name="connsiteX0" fmla="*/ 0 w 796773"/>
              <a:gd name="connsiteY0" fmla="*/ 0 h 1118255"/>
              <a:gd name="connsiteX1" fmla="*/ 796773 w 796773"/>
              <a:gd name="connsiteY1" fmla="*/ 0 h 1118255"/>
              <a:gd name="connsiteX2" fmla="*/ 796773 w 796773"/>
              <a:gd name="connsiteY2" fmla="*/ 1118255 h 1118255"/>
              <a:gd name="connsiteX3" fmla="*/ 751576 w 796773"/>
              <a:gd name="connsiteY3" fmla="*/ 1118255 h 1118255"/>
              <a:gd name="connsiteX4" fmla="*/ 715413 w 796773"/>
              <a:gd name="connsiteY4" fmla="*/ 1096849 h 1118255"/>
              <a:gd name="connsiteX5" fmla="*/ 28114 w 796773"/>
              <a:gd name="connsiteY5" fmla="*/ 149682 h 111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773" h="1118255">
                <a:moveTo>
                  <a:pt x="0" y="0"/>
                </a:moveTo>
                <a:lnTo>
                  <a:pt x="796773" y="0"/>
                </a:lnTo>
                <a:lnTo>
                  <a:pt x="796773" y="1118255"/>
                </a:lnTo>
                <a:lnTo>
                  <a:pt x="751576" y="1118255"/>
                </a:lnTo>
                <a:lnTo>
                  <a:pt x="715413" y="1096849"/>
                </a:lnTo>
                <a:cubicBezTo>
                  <a:pt x="388348" y="882159"/>
                  <a:pt x="140411" y="546628"/>
                  <a:pt x="28114" y="14968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/>
          <a:p>
            <a:pPr marL="173038">
              <a:lnSpc>
                <a:spcPts val="2600"/>
              </a:lnSpc>
            </a:pPr>
            <a:endParaRPr lang="it-IT" sz="24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Elemento grafico 21" descr="Fischietto contorno">
            <a:extLst>
              <a:ext uri="{FF2B5EF4-FFF2-40B4-BE49-F238E27FC236}">
                <a16:creationId xmlns:a16="http://schemas.microsoft.com/office/drawing/2014/main" id="{7024A792-CD71-4E3D-A9EB-692E2181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2507" flipH="1">
            <a:off x="640764" y="2013089"/>
            <a:ext cx="2910428" cy="2910428"/>
          </a:xfrm>
          <a:prstGeom prst="rect">
            <a:avLst/>
          </a:prstGeom>
        </p:spPr>
      </p:pic>
      <p:pic>
        <p:nvPicPr>
          <p:cNvPr id="24" name="Elemento grafico 23" descr="Fotocamera contorno">
            <a:extLst>
              <a:ext uri="{FF2B5EF4-FFF2-40B4-BE49-F238E27FC236}">
                <a16:creationId xmlns:a16="http://schemas.microsoft.com/office/drawing/2014/main" id="{7EF3B8C3-FB7E-4D4F-B9B9-C19C44FDE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4363" y="936954"/>
            <a:ext cx="2082790" cy="2082790"/>
          </a:xfrm>
          <a:prstGeom prst="rect">
            <a:avLst/>
          </a:prstGeom>
        </p:spPr>
      </p:pic>
      <p:pic>
        <p:nvPicPr>
          <p:cNvPr id="26" name="Immagine 25" descr="Immagine che contiene testo, grafica vettoriale, casco&#10;&#10;Descrizione generata automaticamente">
            <a:extLst>
              <a:ext uri="{FF2B5EF4-FFF2-40B4-BE49-F238E27FC236}">
                <a16:creationId xmlns:a16="http://schemas.microsoft.com/office/drawing/2014/main" id="{0575F574-986B-479B-BCCE-896BDACABE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473" y="4139971"/>
            <a:ext cx="2886294" cy="323794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2D85E14-11BC-4542-B86D-9208BD1E0BFA}"/>
              </a:ext>
            </a:extLst>
          </p:cNvPr>
          <p:cNvSpPr txBox="1"/>
          <p:nvPr/>
        </p:nvSpPr>
        <p:spPr>
          <a:xfrm>
            <a:off x="4869791" y="1460273"/>
            <a:ext cx="4991487" cy="523220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/>
              <a:t>PARTENZA &amp; ARRIVO</a:t>
            </a:r>
          </a:p>
        </p:txBody>
      </p:sp>
    </p:spTree>
    <p:extLst>
      <p:ext uri="{BB962C8B-B14F-4D97-AF65-F5344CB8AC3E}">
        <p14:creationId xmlns:p14="http://schemas.microsoft.com/office/powerpoint/2010/main" val="7687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6" grpId="0" animBg="1"/>
      <p:bldP spid="7" grpId="0"/>
      <p:bldP spid="8" grpId="0" build="p"/>
      <p:bldP spid="11" grpId="0" build="p"/>
      <p:bldP spid="14" grpId="0" build="p"/>
      <p:bldP spid="15" grpId="0" build="p"/>
      <p:bldP spid="29" grpId="0" uiExpand="1" build="p" animBg="1"/>
      <p:bldP spid="17" grpId="0" uiExpand="1" build="p" animBg="1"/>
      <p:bldP spid="1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>
                <a:alpha val="69000"/>
              </a:srgbClr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F0">
                <a:alpha val="58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FDE8B9-038C-42AB-A163-2896F4ADE4CE}"/>
              </a:ext>
            </a:extLst>
          </p:cNvPr>
          <p:cNvSpPr txBox="1"/>
          <p:nvPr/>
        </p:nvSpPr>
        <p:spPr>
          <a:xfrm>
            <a:off x="0" y="210571"/>
            <a:ext cx="9834113" cy="1118255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>
            <a:spAutoFit/>
          </a:bodyPr>
          <a:lstStyle/>
          <a:p>
            <a:pPr marL="173038">
              <a:lnSpc>
                <a:spcPts val="2600"/>
              </a:lnSpc>
              <a:spcAft>
                <a:spcPts val="2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siamo misticamente uniti nell'unità del Corpo mistico,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maniera più semplice </a:t>
            </a:r>
            <a:r>
              <a:rPr lang="it-IT" sz="24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amare il Capo invisibile </a:t>
            </a:r>
          </a:p>
          <a:p>
            <a:pPr marL="173038">
              <a:lnSpc>
                <a:spcPts val="2600"/>
              </a:lnSpc>
            </a:pPr>
            <a:r>
              <a:rPr lang="it-IT" sz="24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essere cortesi con le sue membra visibili: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57A2D6-C8E5-43C5-9211-1959D9984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83" b="14366"/>
          <a:stretch/>
        </p:blipFill>
        <p:spPr>
          <a:xfrm>
            <a:off x="1171362" y="4311822"/>
            <a:ext cx="3831959" cy="32478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2633432" y="2254322"/>
            <a:ext cx="7953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8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► Questo è l'imperativo categorico della santità :</a:t>
            </a: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«Amerai il Signore Dio tuo </a:t>
            </a:r>
            <a:b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tutto il tuo cuore, con tutta l'anima tua, con tutta la tua mente . . . </a:t>
            </a:r>
            <a:b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amerai il prossimo tuo </a:t>
            </a:r>
            <a:b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100" dirty="0">
                <a:solidFill>
                  <a:srgbClr val="C00000"/>
                </a:solidFill>
                <a:latin typeface="Chanson Heavy SF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come te stesso». </a:t>
            </a:r>
          </a:p>
          <a:p>
            <a:pPr algn="r">
              <a:lnSpc>
                <a:spcPts val="26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«Vi do un nuovo comando: che vi amiate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l'un l'altro come io ho amato voi». 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E8A66B60-8930-405E-8F3D-E23B11C486CF}"/>
              </a:ext>
            </a:extLst>
          </p:cNvPr>
          <p:cNvSpPr/>
          <p:nvPr/>
        </p:nvSpPr>
        <p:spPr>
          <a:xfrm flipV="1">
            <a:off x="9004662" y="12047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16DE13-AED2-45C0-829D-9A2DC35BC15F}"/>
              </a:ext>
            </a:extLst>
          </p:cNvPr>
          <p:cNvSpPr txBox="1"/>
          <p:nvPr/>
        </p:nvSpPr>
        <p:spPr>
          <a:xfrm>
            <a:off x="10241752" y="132601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F221DB-2266-4DF0-B06B-2885E9BFCC62}"/>
              </a:ext>
            </a:extLst>
          </p:cNvPr>
          <p:cNvSpPr txBox="1"/>
          <p:nvPr/>
        </p:nvSpPr>
        <p:spPr>
          <a:xfrm>
            <a:off x="9021915" y="210383"/>
            <a:ext cx="796773" cy="1118255"/>
          </a:xfrm>
          <a:custGeom>
            <a:avLst/>
            <a:gdLst>
              <a:gd name="connsiteX0" fmla="*/ 0 w 796773"/>
              <a:gd name="connsiteY0" fmla="*/ 0 h 1118255"/>
              <a:gd name="connsiteX1" fmla="*/ 796773 w 796773"/>
              <a:gd name="connsiteY1" fmla="*/ 0 h 1118255"/>
              <a:gd name="connsiteX2" fmla="*/ 796773 w 796773"/>
              <a:gd name="connsiteY2" fmla="*/ 1118255 h 1118255"/>
              <a:gd name="connsiteX3" fmla="*/ 751576 w 796773"/>
              <a:gd name="connsiteY3" fmla="*/ 1118255 h 1118255"/>
              <a:gd name="connsiteX4" fmla="*/ 715413 w 796773"/>
              <a:gd name="connsiteY4" fmla="*/ 1096849 h 1118255"/>
              <a:gd name="connsiteX5" fmla="*/ 28114 w 796773"/>
              <a:gd name="connsiteY5" fmla="*/ 149682 h 111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773" h="1118255">
                <a:moveTo>
                  <a:pt x="0" y="0"/>
                </a:moveTo>
                <a:lnTo>
                  <a:pt x="796773" y="0"/>
                </a:lnTo>
                <a:lnTo>
                  <a:pt x="796773" y="1118255"/>
                </a:lnTo>
                <a:lnTo>
                  <a:pt x="751576" y="1118255"/>
                </a:lnTo>
                <a:lnTo>
                  <a:pt x="715413" y="1096849"/>
                </a:lnTo>
                <a:cubicBezTo>
                  <a:pt x="388348" y="882159"/>
                  <a:pt x="140411" y="546628"/>
                  <a:pt x="28114" y="14968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/>
          <a:p>
            <a:pPr marL="173038">
              <a:lnSpc>
                <a:spcPts val="2600"/>
              </a:lnSpc>
            </a:pPr>
            <a:endParaRPr lang="it-IT" sz="2400" dirty="0">
              <a:solidFill>
                <a:srgbClr val="7030A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E8849510-6894-49FC-BA39-670F9CCCE067}"/>
              </a:ext>
            </a:extLst>
          </p:cNvPr>
          <p:cNvSpPr/>
          <p:nvPr/>
        </p:nvSpPr>
        <p:spPr>
          <a:xfrm>
            <a:off x="-638355" y="4917057"/>
            <a:ext cx="6004621" cy="2642618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F78A0B-1812-4AC0-A31B-89FD57854C9A}"/>
              </a:ext>
            </a:extLst>
          </p:cNvPr>
          <p:cNvSpPr txBox="1"/>
          <p:nvPr/>
        </p:nvSpPr>
        <p:spPr>
          <a:xfrm>
            <a:off x="5003320" y="6945916"/>
            <a:ext cx="7188677" cy="41114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Aft>
                <a:spcPts val="800"/>
              </a:spcAft>
            </a:pPr>
            <a:r>
              <a:rPr lang="it-IT" sz="2000" dirty="0"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San Francesco di Sales insegnava e faceva . </a:t>
            </a:r>
          </a:p>
        </p:txBody>
      </p:sp>
      <p:pic>
        <p:nvPicPr>
          <p:cNvPr id="9" name="Elemento grafico 8" descr="Semaforo contorno">
            <a:extLst>
              <a:ext uri="{FF2B5EF4-FFF2-40B4-BE49-F238E27FC236}">
                <a16:creationId xmlns:a16="http://schemas.microsoft.com/office/drawing/2014/main" id="{3616CE43-27E7-4024-B83E-0E96EA297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777" y="2237269"/>
            <a:ext cx="1771935" cy="1771935"/>
          </a:xfrm>
          <a:prstGeom prst="rect">
            <a:avLst/>
          </a:prstGeom>
        </p:spPr>
      </p:pic>
      <p:pic>
        <p:nvPicPr>
          <p:cNvPr id="24" name="Elemento grafico 23" descr="Bandiera da corsa con riempimento a tinta unita">
            <a:extLst>
              <a:ext uri="{FF2B5EF4-FFF2-40B4-BE49-F238E27FC236}">
                <a16:creationId xmlns:a16="http://schemas.microsoft.com/office/drawing/2014/main" id="{D5B8AB77-86AB-4792-98F7-30057538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2982" y="4729947"/>
            <a:ext cx="2529337" cy="252933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8C1F1E2-D43B-4586-8977-6A5BAC22EF4A}"/>
              </a:ext>
            </a:extLst>
          </p:cNvPr>
          <p:cNvSpPr txBox="1"/>
          <p:nvPr/>
        </p:nvSpPr>
        <p:spPr>
          <a:xfrm>
            <a:off x="33957" y="1526345"/>
            <a:ext cx="4981679" cy="532775"/>
          </a:xfrm>
          <a:custGeom>
            <a:avLst/>
            <a:gdLst>
              <a:gd name="connsiteX0" fmla="*/ 177085 w 4981679"/>
              <a:gd name="connsiteY0" fmla="*/ 0 h 532775"/>
              <a:gd name="connsiteX1" fmla="*/ 4981679 w 4981679"/>
              <a:gd name="connsiteY1" fmla="*/ 0 h 532775"/>
              <a:gd name="connsiteX2" fmla="*/ 4809134 w 4981679"/>
              <a:gd name="connsiteY2" fmla="*/ 532775 h 532775"/>
              <a:gd name="connsiteX3" fmla="*/ 0 w 4981679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1679" h="532775">
                <a:moveTo>
                  <a:pt x="177085" y="0"/>
                </a:moveTo>
                <a:lnTo>
                  <a:pt x="4981679" y="0"/>
                </a:lnTo>
                <a:lnTo>
                  <a:pt x="4809134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/>
              <a:t>PARTENZA &amp; ARRIVO</a:t>
            </a:r>
          </a:p>
        </p:txBody>
      </p:sp>
    </p:spTree>
    <p:extLst>
      <p:ext uri="{BB962C8B-B14F-4D97-AF65-F5344CB8AC3E}">
        <p14:creationId xmlns:p14="http://schemas.microsoft.com/office/powerpoint/2010/main" val="3210768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7" grpId="0"/>
      <p:bldP spid="21" grpId="0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3459787" y="1747597"/>
            <a:ext cx="8448545" cy="82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rimasta celebre la risposta che diede a un avvocato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 si ostinava a odiarlo per presunti torti ricevuti: 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5F5E773D-BF02-48A3-8E55-29B718709AB2}"/>
              </a:ext>
            </a:extLst>
          </p:cNvPr>
          <p:cNvSpPr/>
          <p:nvPr/>
        </p:nvSpPr>
        <p:spPr>
          <a:xfrm>
            <a:off x="3589474" y="5025928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DAB8BA5-DDD3-4276-9B14-D7E3CC33F46C}"/>
              </a:ext>
            </a:extLst>
          </p:cNvPr>
          <p:cNvSpPr/>
          <p:nvPr/>
        </p:nvSpPr>
        <p:spPr>
          <a:xfrm flipV="1">
            <a:off x="3402006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C704FF-8E7E-417F-8404-B662B8CE7186}"/>
              </a:ext>
            </a:extLst>
          </p:cNvPr>
          <p:cNvSpPr txBox="1"/>
          <p:nvPr/>
        </p:nvSpPr>
        <p:spPr>
          <a:xfrm>
            <a:off x="4694180" y="84563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7BC462-854E-4AD9-8F8A-75BB46375D5D}"/>
              </a:ext>
            </a:extLst>
          </p:cNvPr>
          <p:cNvSpPr txBox="1"/>
          <p:nvPr/>
        </p:nvSpPr>
        <p:spPr>
          <a:xfrm>
            <a:off x="6124545" y="161121"/>
            <a:ext cx="6070328" cy="532775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/>
              <a:t>FACILITARGLI IL COMPITO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9E28E3-3937-4783-8379-6826D48A6CDB}"/>
              </a:ext>
            </a:extLst>
          </p:cNvPr>
          <p:cNvSpPr txBox="1"/>
          <p:nvPr/>
        </p:nvSpPr>
        <p:spPr>
          <a:xfrm>
            <a:off x="3459787" y="2717658"/>
            <a:ext cx="8196059" cy="12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«Se anche mi strappaste un occhio,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io continuerei a mirarvi amorosamente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con l'altro».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725C14-AF28-4A82-BF8C-28D4A22BC8EC}"/>
              </a:ext>
            </a:extLst>
          </p:cNvPr>
          <p:cNvSpPr txBox="1"/>
          <p:nvPr/>
        </p:nvSpPr>
        <p:spPr>
          <a:xfrm>
            <a:off x="1710218" y="4684920"/>
            <a:ext cx="7630035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il mio fratello ha il dovere d'amarmi,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io, per esprimergli il mio affetto,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potrò escogitare un altro metodo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più efficace di questo: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► FACILITARGLI IL COMPITO</a:t>
            </a:r>
            <a:endParaRPr lang="it-IT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BC7487-5178-45F8-8F9D-6D1CBE6C6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575" y="4606088"/>
            <a:ext cx="2228148" cy="2213353"/>
          </a:xfrm>
          <a:prstGeom prst="rect">
            <a:avLst/>
          </a:prstGeom>
        </p:spPr>
      </p:pic>
      <p:pic>
        <p:nvPicPr>
          <p:cNvPr id="29" name="Immagine 28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943E5419-2357-4C9F-8D6D-68328510E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8814" b="4340"/>
          <a:stretch>
            <a:fillRect/>
          </a:stretch>
        </p:blipFill>
        <p:spPr>
          <a:xfrm>
            <a:off x="-193211" y="-25809"/>
            <a:ext cx="3469162" cy="4631897"/>
          </a:xfrm>
          <a:custGeom>
            <a:avLst/>
            <a:gdLst>
              <a:gd name="connsiteX0" fmla="*/ 1734581 w 3469162"/>
              <a:gd name="connsiteY0" fmla="*/ 0 h 4631897"/>
              <a:gd name="connsiteX1" fmla="*/ 3469162 w 3469162"/>
              <a:gd name="connsiteY1" fmla="*/ 1604455 h 4631897"/>
              <a:gd name="connsiteX2" fmla="*/ 3469162 w 3469162"/>
              <a:gd name="connsiteY2" fmla="*/ 4571342 h 4631897"/>
              <a:gd name="connsiteX3" fmla="*/ 0 w 3469162"/>
              <a:gd name="connsiteY3" fmla="*/ 4631897 h 4631897"/>
              <a:gd name="connsiteX4" fmla="*/ 0 w 3469162"/>
              <a:gd name="connsiteY4" fmla="*/ 1604455 h 4631897"/>
              <a:gd name="connsiteX5" fmla="*/ 1734581 w 3469162"/>
              <a:gd name="connsiteY5" fmla="*/ 0 h 46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9162" h="4631897">
                <a:moveTo>
                  <a:pt x="1734581" y="0"/>
                </a:moveTo>
                <a:cubicBezTo>
                  <a:pt x="2692564" y="0"/>
                  <a:pt x="3469162" y="718339"/>
                  <a:pt x="3469162" y="1604455"/>
                </a:cubicBezTo>
                <a:lnTo>
                  <a:pt x="3469162" y="4571342"/>
                </a:lnTo>
                <a:lnTo>
                  <a:pt x="0" y="4631897"/>
                </a:lnTo>
                <a:lnTo>
                  <a:pt x="0" y="1604455"/>
                </a:lnTo>
                <a:cubicBezTo>
                  <a:pt x="0" y="718339"/>
                  <a:pt x="776598" y="0"/>
                  <a:pt x="17345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86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/>
      <p:bldP spid="13" grpId="0" animBg="1"/>
      <p:bldP spid="14" grpId="0" build="p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5F5E773D-BF02-48A3-8E55-29B718709AB2}"/>
              </a:ext>
            </a:extLst>
          </p:cNvPr>
          <p:cNvSpPr/>
          <p:nvPr/>
        </p:nvSpPr>
        <p:spPr>
          <a:xfrm>
            <a:off x="1" y="5464365"/>
            <a:ext cx="5277080" cy="2095309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DAB8BA5-DDD3-4276-9B14-D7E3CC33F46C}"/>
              </a:ext>
            </a:extLst>
          </p:cNvPr>
          <p:cNvSpPr/>
          <p:nvPr/>
        </p:nvSpPr>
        <p:spPr>
          <a:xfrm flipV="1">
            <a:off x="3402006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C704FF-8E7E-417F-8404-B662B8CE7186}"/>
              </a:ext>
            </a:extLst>
          </p:cNvPr>
          <p:cNvSpPr txBox="1"/>
          <p:nvPr/>
        </p:nvSpPr>
        <p:spPr>
          <a:xfrm>
            <a:off x="4639096" y="120554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7BC462-854E-4AD9-8F8A-75BB46375D5D}"/>
              </a:ext>
            </a:extLst>
          </p:cNvPr>
          <p:cNvSpPr txBox="1"/>
          <p:nvPr/>
        </p:nvSpPr>
        <p:spPr>
          <a:xfrm>
            <a:off x="6121672" y="241942"/>
            <a:ext cx="6070328" cy="532775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/>
              <a:t>FACILITARGLI IL COMPITO</a:t>
            </a: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BC7487-5178-45F8-8F9D-6D1CBE6C6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7"/>
          <a:stretch/>
        </p:blipFill>
        <p:spPr>
          <a:xfrm>
            <a:off x="8688276" y="4916193"/>
            <a:ext cx="2228148" cy="220070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43E5419-2357-4C9F-8D6D-68328510E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/>
        </p:blipFill>
        <p:spPr>
          <a:xfrm>
            <a:off x="60594" y="120554"/>
            <a:ext cx="3469162" cy="4631897"/>
          </a:xfrm>
          <a:custGeom>
            <a:avLst/>
            <a:gdLst>
              <a:gd name="connsiteX0" fmla="*/ 1734581 w 3469162"/>
              <a:gd name="connsiteY0" fmla="*/ 0 h 4631897"/>
              <a:gd name="connsiteX1" fmla="*/ 3469162 w 3469162"/>
              <a:gd name="connsiteY1" fmla="*/ 1604455 h 4631897"/>
              <a:gd name="connsiteX2" fmla="*/ 3469162 w 3469162"/>
              <a:gd name="connsiteY2" fmla="*/ 4571342 h 4631897"/>
              <a:gd name="connsiteX3" fmla="*/ 0 w 3469162"/>
              <a:gd name="connsiteY3" fmla="*/ 4631897 h 4631897"/>
              <a:gd name="connsiteX4" fmla="*/ 0 w 3469162"/>
              <a:gd name="connsiteY4" fmla="*/ 1604455 h 4631897"/>
              <a:gd name="connsiteX5" fmla="*/ 1734581 w 3469162"/>
              <a:gd name="connsiteY5" fmla="*/ 0 h 463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9162" h="4631897">
                <a:moveTo>
                  <a:pt x="1734581" y="0"/>
                </a:moveTo>
                <a:cubicBezTo>
                  <a:pt x="2692564" y="0"/>
                  <a:pt x="3469162" y="718339"/>
                  <a:pt x="3469162" y="1604455"/>
                </a:cubicBezTo>
                <a:lnTo>
                  <a:pt x="3469162" y="4571342"/>
                </a:lnTo>
                <a:lnTo>
                  <a:pt x="0" y="4631897"/>
                </a:lnTo>
                <a:lnTo>
                  <a:pt x="0" y="1604455"/>
                </a:lnTo>
                <a:cubicBezTo>
                  <a:pt x="0" y="718339"/>
                  <a:pt x="776598" y="0"/>
                  <a:pt x="1734581" y="0"/>
                </a:cubicBezTo>
                <a:close/>
              </a:path>
            </a:pathLst>
          </a:cu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77B62A-53BA-4D95-943F-78C98F1E0C3A}"/>
              </a:ext>
            </a:extLst>
          </p:cNvPr>
          <p:cNvSpPr txBox="1"/>
          <p:nvPr/>
        </p:nvSpPr>
        <p:spPr>
          <a:xfrm rot="21069545">
            <a:off x="4414726" y="1736695"/>
            <a:ext cx="6996685" cy="314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il fatto che il mio compagno di strada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salvarsi e per santificarsi deve amarmi,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 non potrò fargli un dono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più grande di questo: </a:t>
            </a:r>
          </a:p>
          <a:p>
            <a:pPr>
              <a:lnSpc>
                <a:spcPct val="107000"/>
              </a:lnSpc>
            </a:pPr>
            <a:r>
              <a:rPr lang="it-IT" sz="26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rendere facile </a:t>
            </a:r>
            <a:br>
              <a:rPr lang="it-IT" sz="26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6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il suo obbligo essenziale,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6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consiste nel dovere d'amarmi </a:t>
            </a:r>
            <a:r>
              <a:rPr lang="it-IT" sz="26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sz="2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DD6A4D-ADCE-4791-BEAD-6CFCE28D3097}"/>
              </a:ext>
            </a:extLst>
          </p:cNvPr>
          <p:cNvSpPr txBox="1"/>
          <p:nvPr/>
        </p:nvSpPr>
        <p:spPr>
          <a:xfrm>
            <a:off x="827062" y="6596921"/>
            <a:ext cx="6097836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18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nucleo dell'intuizione </a:t>
            </a:r>
            <a:br>
              <a:rPr lang="it-IT" sz="18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San Francesco di Sales</a:t>
            </a:r>
            <a:r>
              <a:rPr lang="it-IT" sz="18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3" grpId="0" animBg="1"/>
      <p:bldP spid="11" grpId="0" uiExpand="1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25000">
              <a:schemeClr val="bg1"/>
            </a:gs>
            <a:gs pos="39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47C3BCE3-41D9-4A26-935F-D34EBDEF715D}"/>
              </a:ext>
            </a:extLst>
          </p:cNvPr>
          <p:cNvSpPr/>
          <p:nvPr/>
        </p:nvSpPr>
        <p:spPr>
          <a:xfrm rot="16200000">
            <a:off x="8452558" y="3820231"/>
            <a:ext cx="5003762" cy="247512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3490730" y="4796030"/>
            <a:ext cx="8344020" cy="312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32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carità, così fiorisce in cortesia. </a:t>
            </a:r>
          </a:p>
          <a:p>
            <a:pPr>
              <a:lnSpc>
                <a:spcPts val="2860"/>
              </a:lnSpc>
              <a:spcAft>
                <a:spcPts val="400"/>
              </a:spcAft>
            </a:pPr>
            <a:r>
              <a:rPr lang="it-IT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Santo della dolcezza avanza </a:t>
            </a:r>
            <a:br>
              <a:rPr lang="it-IT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 giardini fioriti della vita devota </a:t>
            </a:r>
            <a:br>
              <a:rPr lang="it-IT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si domanda: </a:t>
            </a:r>
          </a:p>
          <a:p>
            <a:pPr>
              <a:lnSpc>
                <a:spcPts val="286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esiste un metodo facile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it-IT" sz="105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7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rendersi amabile?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8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40FE94A9-F190-4367-8BC2-9CCF35AB7EE0}"/>
              </a:ext>
            </a:extLst>
          </p:cNvPr>
          <p:cNvSpPr/>
          <p:nvPr/>
        </p:nvSpPr>
        <p:spPr>
          <a:xfrm flipV="1">
            <a:off x="3110719" y="30695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7C13FA-3B08-400D-B30C-004AB0C0B917}"/>
              </a:ext>
            </a:extLst>
          </p:cNvPr>
          <p:cNvSpPr txBox="1"/>
          <p:nvPr/>
        </p:nvSpPr>
        <p:spPr>
          <a:xfrm>
            <a:off x="4347809" y="151249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D1F364-081A-424E-9081-85B14CC873E9}"/>
              </a:ext>
            </a:extLst>
          </p:cNvPr>
          <p:cNvSpPr txBox="1"/>
          <p:nvPr/>
        </p:nvSpPr>
        <p:spPr>
          <a:xfrm>
            <a:off x="6121672" y="241942"/>
            <a:ext cx="6070328" cy="532775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dirty="0"/>
              <a:t>RENDENDOMI AMABILE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B91F0BF-3C72-46B4-A9B7-ED18096D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" b="92963" l="8021" r="97861">
                        <a14:foregroundMark x1="17112" y1="30370" x2="14439" y2="29630"/>
                        <a14:foregroundMark x1="36898" y1="13704" x2="48663" y2="1481"/>
                        <a14:foregroundMark x1="48663" y1="1481" x2="48663" y2="8889"/>
                        <a14:foregroundMark x1="51337" y1="46296" x2="33155" y2="83704"/>
                        <a14:foregroundMark x1="33155" y1="83704" x2="27807" y2="88148"/>
                        <a14:foregroundMark x1="35829" y1="81111" x2="62567" y2="67778"/>
                        <a14:foregroundMark x1="62567" y1="67778" x2="80749" y2="64444"/>
                        <a14:foregroundMark x1="80749" y1="64444" x2="97861" y2="68889"/>
                        <a14:foregroundMark x1="97861" y1="68889" x2="94118" y2="70000"/>
                        <a14:foregroundMark x1="60428" y1="90000" x2="62567" y2="90370"/>
                        <a14:foregroundMark x1="20856" y1="93333" x2="21390" y2="92593"/>
                        <a14:foregroundMark x1="8021" y1="32222" x2="1123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63"/>
          <a:stretch/>
        </p:blipFill>
        <p:spPr>
          <a:xfrm>
            <a:off x="357250" y="3837167"/>
            <a:ext cx="2900102" cy="366074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19EC0C-651E-41E5-9790-5F73A65A856A}"/>
              </a:ext>
            </a:extLst>
          </p:cNvPr>
          <p:cNvSpPr txBox="1"/>
          <p:nvPr/>
        </p:nvSpPr>
        <p:spPr>
          <a:xfrm>
            <a:off x="1538721" y="1477705"/>
            <a:ext cx="9568949" cy="90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60"/>
              </a:lnSpc>
            </a:pPr>
            <a:r>
              <a:rPr lang="it-IT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 potrò facilitare l'imperativo divino dell'amore? </a:t>
            </a:r>
            <a:endParaRPr lang="it-IT" sz="28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molto semplice:</a:t>
            </a:r>
            <a:endParaRPr lang="it-IT" sz="3600" dirty="0">
              <a:solidFill>
                <a:schemeClr val="accent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174F5D-F8A0-4DA5-8EA1-986AF94A0C66}"/>
              </a:ext>
            </a:extLst>
          </p:cNvPr>
          <p:cNvSpPr txBox="1"/>
          <p:nvPr/>
        </p:nvSpPr>
        <p:spPr>
          <a:xfrm>
            <a:off x="1538721" y="2244814"/>
            <a:ext cx="6097836" cy="59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rendendomi amabile.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2DF881-D782-4A99-8BA2-2D0C12AAD99E}"/>
              </a:ext>
            </a:extLst>
          </p:cNvPr>
          <p:cNvSpPr txBox="1"/>
          <p:nvPr/>
        </p:nvSpPr>
        <p:spPr>
          <a:xfrm>
            <a:off x="4726422" y="3062524"/>
            <a:ext cx="7108328" cy="1670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 solare: </a:t>
            </a:r>
          </a:p>
          <a:p>
            <a:pPr>
              <a:lnSpc>
                <a:spcPts val="2860"/>
              </a:lnSpc>
              <a:spcAft>
                <a:spcPts val="400"/>
              </a:spcAft>
            </a:pP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io mi santifico a misura che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mi rendo amabile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		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it-IT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amore di Dio.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9822A16-161F-4F90-B3C3-063A3F4C4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" b="92963" l="8021" r="97861">
                        <a14:foregroundMark x1="17112" y1="30370" x2="14439" y2="29630"/>
                        <a14:foregroundMark x1="36898" y1="13704" x2="48663" y2="1481"/>
                        <a14:foregroundMark x1="48663" y1="1481" x2="48663" y2="8889"/>
                        <a14:foregroundMark x1="51337" y1="46296" x2="33155" y2="83704"/>
                        <a14:foregroundMark x1="33155" y1="83704" x2="27807" y2="88148"/>
                        <a14:foregroundMark x1="35829" y1="81111" x2="62567" y2="67778"/>
                        <a14:foregroundMark x1="62567" y1="67778" x2="80749" y2="64444"/>
                        <a14:foregroundMark x1="80749" y1="64444" x2="97861" y2="68889"/>
                        <a14:foregroundMark x1="97861" y1="68889" x2="94118" y2="70000"/>
                        <a14:foregroundMark x1="60428" y1="90000" x2="62567" y2="90370"/>
                        <a14:foregroundMark x1="20856" y1="93333" x2="21390" y2="92593"/>
                        <a14:foregroundMark x1="8021" y1="32222" x2="11230" y2="34815"/>
                      </a14:backgroundRemoval>
                    </a14:imgEffect>
                  </a14:imgLayer>
                </a14:imgProps>
              </a:ext>
            </a:extLst>
          </a:blip>
          <a:srcRect b="5763"/>
          <a:stretch/>
        </p:blipFill>
        <p:spPr>
          <a:xfrm flipH="1">
            <a:off x="292475" y="6169446"/>
            <a:ext cx="757498" cy="12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5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uiExpand="1" build="p"/>
      <p:bldP spid="6" grpId="0" animBg="1"/>
      <p:bldP spid="7" grpId="0"/>
      <p:bldP spid="8" grpId="0" animBg="1"/>
      <p:bldP spid="10" grpId="0" build="p"/>
      <p:bldP spid="11" grpId="0" build="p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7000">
              <a:srgbClr val="FFDBFF"/>
            </a:gs>
            <a:gs pos="77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2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1CCD71B8-B707-4101-B8AF-00A451444940}"/>
              </a:ext>
            </a:extLst>
          </p:cNvPr>
          <p:cNvSpPr/>
          <p:nvPr/>
        </p:nvSpPr>
        <p:spPr>
          <a:xfrm flipH="1" flipV="1">
            <a:off x="-55737" y="2835185"/>
            <a:ext cx="5098223" cy="4724490"/>
          </a:xfrm>
          <a:custGeom>
            <a:avLst/>
            <a:gdLst>
              <a:gd name="connsiteX0" fmla="*/ 2562855 w 5098223"/>
              <a:gd name="connsiteY0" fmla="*/ 3636534 h 4724490"/>
              <a:gd name="connsiteX1" fmla="*/ 4093981 w 5098223"/>
              <a:gd name="connsiteY1" fmla="*/ 2207219 h 4724490"/>
              <a:gd name="connsiteX2" fmla="*/ 2562855 w 5098223"/>
              <a:gd name="connsiteY2" fmla="*/ 777904 h 4724490"/>
              <a:gd name="connsiteX3" fmla="*/ 1031729 w 5098223"/>
              <a:gd name="connsiteY3" fmla="*/ 2207219 h 4724490"/>
              <a:gd name="connsiteX4" fmla="*/ 2562855 w 5098223"/>
              <a:gd name="connsiteY4" fmla="*/ 3636534 h 4724490"/>
              <a:gd name="connsiteX5" fmla="*/ 5098223 w 5098223"/>
              <a:gd name="connsiteY5" fmla="*/ 4724490 h 4724490"/>
              <a:gd name="connsiteX6" fmla="*/ 614487 w 5098223"/>
              <a:gd name="connsiteY6" fmla="*/ 4724490 h 4724490"/>
              <a:gd name="connsiteX7" fmla="*/ 610651 w 5098223"/>
              <a:gd name="connsiteY7" fmla="*/ 4719293 h 4724490"/>
              <a:gd name="connsiteX8" fmla="*/ 0 w 5098223"/>
              <a:gd name="connsiteY8" fmla="*/ 2628359 h 4724490"/>
              <a:gd name="connsiteX9" fmla="*/ 989879 w 5098223"/>
              <a:gd name="connsiteY9" fmla="*/ 92331 h 4724490"/>
              <a:gd name="connsiteX10" fmla="*/ 1095917 w 5098223"/>
              <a:gd name="connsiteY10" fmla="*/ 0 h 4724490"/>
              <a:gd name="connsiteX11" fmla="*/ 5098223 w 5098223"/>
              <a:gd name="connsiteY11" fmla="*/ 0 h 472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98223" h="4724490">
                <a:moveTo>
                  <a:pt x="2562855" y="3636534"/>
                </a:moveTo>
                <a:cubicBezTo>
                  <a:pt x="3408473" y="3636534"/>
                  <a:pt x="4093981" y="2996608"/>
                  <a:pt x="4093981" y="2207219"/>
                </a:cubicBezTo>
                <a:cubicBezTo>
                  <a:pt x="4093981" y="1417829"/>
                  <a:pt x="3408473" y="777904"/>
                  <a:pt x="2562855" y="777904"/>
                </a:cubicBezTo>
                <a:cubicBezTo>
                  <a:pt x="1717237" y="777904"/>
                  <a:pt x="1031729" y="1417829"/>
                  <a:pt x="1031729" y="2207219"/>
                </a:cubicBezTo>
                <a:cubicBezTo>
                  <a:pt x="1031729" y="2996608"/>
                  <a:pt x="1717237" y="3636534"/>
                  <a:pt x="2562855" y="3636534"/>
                </a:cubicBezTo>
                <a:close/>
                <a:moveTo>
                  <a:pt x="5098223" y="4724490"/>
                </a:moveTo>
                <a:lnTo>
                  <a:pt x="614487" y="4724490"/>
                </a:lnTo>
                <a:lnTo>
                  <a:pt x="610651" y="4719293"/>
                </a:lnTo>
                <a:cubicBezTo>
                  <a:pt x="231243" y="4167039"/>
                  <a:pt x="0" y="3433424"/>
                  <a:pt x="0" y="2628359"/>
                </a:cubicBezTo>
                <a:cubicBezTo>
                  <a:pt x="0" y="1581774"/>
                  <a:pt x="390801" y="655941"/>
                  <a:pt x="989879" y="92331"/>
                </a:cubicBezTo>
                <a:lnTo>
                  <a:pt x="1095917" y="0"/>
                </a:lnTo>
                <a:lnTo>
                  <a:pt x="5098223" y="0"/>
                </a:lnTo>
                <a:close/>
              </a:path>
            </a:pathLst>
          </a:custGeom>
          <a:gradFill>
            <a:gsLst>
              <a:gs pos="44000">
                <a:schemeClr val="accent4">
                  <a:lumMod val="40000"/>
                  <a:lumOff val="60000"/>
                </a:schemeClr>
              </a:gs>
              <a:gs pos="47000">
                <a:schemeClr val="bg1">
                  <a:alpha val="64000"/>
                </a:schemeClr>
              </a:gs>
              <a:gs pos="35000">
                <a:schemeClr val="accent4">
                  <a:alpha val="77000"/>
                  <a:lumMod val="25000"/>
                  <a:lumOff val="75000"/>
                </a:schemeClr>
              </a:gs>
              <a:gs pos="100000">
                <a:srgbClr val="FFFF00">
                  <a:alpha val="52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1034610">
            <a:off x="4956772" y="4234522"/>
            <a:ext cx="3620878" cy="274201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  <a:alpha val="41000"/>
                </a:schemeClr>
              </a:gs>
              <a:gs pos="83000">
                <a:schemeClr val="accent5">
                  <a:lumMod val="45000"/>
                  <a:lumOff val="55000"/>
                  <a:alpha val="79000"/>
                </a:schemeClr>
              </a:gs>
              <a:gs pos="100000">
                <a:schemeClr val="accent5">
                  <a:lumMod val="30000"/>
                  <a:lumOff val="70000"/>
                  <a:alpha val="35000"/>
                </a:schemeClr>
              </a:gs>
            </a:gsLst>
            <a:lin ang="2700000" scaled="1"/>
            <a:tileRect/>
          </a:gradFill>
          <a:effectLst>
            <a:softEdge rad="114300"/>
          </a:effectLst>
        </p:spPr>
        <p:txBody>
          <a:bodyPr wrap="square" lIns="252000" tIns="144000" rtlCol="0">
            <a:spAutoFit/>
          </a:bodyPr>
          <a:lstStyle/>
          <a:p>
            <a:pPr>
              <a:lnSpc>
                <a:spcPts val="2600"/>
              </a:lnSpc>
              <a:spcAft>
                <a:spcPts val="8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</a:t>
            </a:r>
            <a:b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un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corpo</a:t>
            </a: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un'anima</a:t>
            </a: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58775" indent="-358775">
              <a:lnSpc>
                <a:spcPts val="2600"/>
              </a:lnSpc>
              <a:spcAft>
                <a:spcPts val="800"/>
              </a:spcAft>
            </a:pP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it-IT" sz="28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corpo </a:t>
            </a:r>
            <a:br>
              <a:rPr lang="it-IT" sz="28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il GALATEO</a:t>
            </a: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58775" indent="-358775">
              <a:lnSpc>
                <a:spcPts val="2600"/>
              </a:lnSpc>
              <a:spcAft>
                <a:spcPts val="800"/>
              </a:spcAft>
            </a:pPr>
            <a:r>
              <a:rPr lang="it-IT" sz="2800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l'anima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la CARITÀ.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BF5EBE-2336-4473-B3E2-03B812FB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6797">
            <a:off x="274966" y="635642"/>
            <a:ext cx="5102344" cy="21084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0528D2-9AD2-4292-AED7-B9AB4308EA8F}"/>
              </a:ext>
            </a:extLst>
          </p:cNvPr>
          <p:cNvSpPr txBox="1"/>
          <p:nvPr/>
        </p:nvSpPr>
        <p:spPr>
          <a:xfrm rot="20996797">
            <a:off x="322802" y="595710"/>
            <a:ext cx="6479581" cy="210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800"/>
              </a:spcAft>
            </a:pPr>
            <a:r>
              <a:rPr lang="it-IT" sz="280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Società </a:t>
            </a:r>
            <a:br>
              <a:rPr lang="it-IT" sz="28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attua mille e </a:t>
            </a: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 esperimenti </a:t>
            </a:r>
            <a:b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rendere </a:t>
            </a:r>
            <a:b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 gradita </a:t>
            </a: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convivenza; </a:t>
            </a:r>
            <a:b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 </a:t>
            </a: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fissa</a:t>
            </a: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sotto forme di </a:t>
            </a:r>
            <a:r>
              <a:rPr lang="it-IT" sz="2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norme</a:t>
            </a: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esperimenti meglio riusciti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6C3DB39A-C940-43DE-94E7-6D7AADC1D4A9}"/>
              </a:ext>
            </a:extLst>
          </p:cNvPr>
          <p:cNvSpPr/>
          <p:nvPr/>
        </p:nvSpPr>
        <p:spPr>
          <a:xfrm flipV="1">
            <a:off x="6701246" y="12047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5E9177-0F3B-4614-B425-63CDB324D9F3}"/>
              </a:ext>
            </a:extLst>
          </p:cNvPr>
          <p:cNvSpPr txBox="1"/>
          <p:nvPr/>
        </p:nvSpPr>
        <p:spPr>
          <a:xfrm>
            <a:off x="7638683" y="132601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ED595F-BE0A-492F-9296-EB04C19E064C}"/>
              </a:ext>
            </a:extLst>
          </p:cNvPr>
          <p:cNvSpPr txBox="1"/>
          <p:nvPr/>
        </p:nvSpPr>
        <p:spPr>
          <a:xfrm>
            <a:off x="6669836" y="1084152"/>
            <a:ext cx="5634089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l'insieme di queste norme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costituisce </a:t>
            </a:r>
            <a:br>
              <a:rPr lang="it-IT" sz="1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codice delle belle maniere,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0730BAB-6F6D-4B9C-B3D4-366AEE436718}"/>
              </a:ext>
            </a:extLst>
          </p:cNvPr>
          <p:cNvSpPr txBox="1"/>
          <p:nvPr/>
        </p:nvSpPr>
        <p:spPr>
          <a:xfrm>
            <a:off x="5545346" y="2215912"/>
            <a:ext cx="6651210" cy="541374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sz="3200" dirty="0"/>
              <a:t>		 IL GALATEO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7AC14F19-89AF-4909-AA96-F3C9BA56DBE6}"/>
              </a:ext>
            </a:extLst>
          </p:cNvPr>
          <p:cNvSpPr/>
          <p:nvPr/>
        </p:nvSpPr>
        <p:spPr>
          <a:xfrm rot="5400000">
            <a:off x="-1286728" y="3874808"/>
            <a:ext cx="4371730" cy="1859326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3E87EC1-8F0C-4627-81CA-10120523C7D8}"/>
              </a:ext>
            </a:extLst>
          </p:cNvPr>
          <p:cNvSpPr txBox="1"/>
          <p:nvPr/>
        </p:nvSpPr>
        <p:spPr>
          <a:xfrm>
            <a:off x="472771" y="3447784"/>
            <a:ext cx="4952019" cy="273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36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it-IT" sz="28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renderci amabili  </a:t>
            </a:r>
            <a:br>
              <a:rPr lang="it-IT" sz="28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dobbiamo praticare: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con garbo,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► con dolcezza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con perfezione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IL GALATEO. </a:t>
            </a:r>
          </a:p>
        </p:txBody>
      </p:sp>
      <p:pic>
        <p:nvPicPr>
          <p:cNvPr id="30" name="Elemento grafico 29" descr="Faccina angelo con riempimento a tinta unita">
            <a:extLst>
              <a:ext uri="{FF2B5EF4-FFF2-40B4-BE49-F238E27FC236}">
                <a16:creationId xmlns:a16="http://schemas.microsoft.com/office/drawing/2014/main" id="{3698EBCD-633F-47A3-8D06-0A10E69F8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08064">
            <a:off x="5420246" y="2881147"/>
            <a:ext cx="1582371" cy="1582371"/>
          </a:xfrm>
          <a:prstGeom prst="rect">
            <a:avLst/>
          </a:prstGeom>
        </p:spPr>
      </p:pic>
      <p:pic>
        <p:nvPicPr>
          <p:cNvPr id="36" name="Immagine 35" descr="Immagine che contiene colorato, dipingendo, dipinto, vecchio&#10;&#10;Descrizione generata automaticamente">
            <a:extLst>
              <a:ext uri="{FF2B5EF4-FFF2-40B4-BE49-F238E27FC236}">
                <a16:creationId xmlns:a16="http://schemas.microsoft.com/office/drawing/2014/main" id="{E4F9A520-61A8-4A21-9F08-59D85306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47" y="3173211"/>
            <a:ext cx="3918773" cy="4253863"/>
          </a:xfrm>
          <a:prstGeom prst="rect">
            <a:avLst/>
          </a:prstGeom>
          <a:effectLst/>
        </p:spPr>
      </p:pic>
      <p:pic>
        <p:nvPicPr>
          <p:cNvPr id="37" name="Immagine 36" descr="Immagine che contiene colorato, dipingendo, dipinto, vecchio&#10;&#10;Descrizione generata automaticamente">
            <a:extLst>
              <a:ext uri="{FF2B5EF4-FFF2-40B4-BE49-F238E27FC236}">
                <a16:creationId xmlns:a16="http://schemas.microsoft.com/office/drawing/2014/main" id="{71DE8A86-C5E8-4147-8B8F-531E36A47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227" y="3196044"/>
            <a:ext cx="3918773" cy="42538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4238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uiExpand="1" build="p" animBg="1"/>
      <p:bldP spid="5" grpId="0" build="p"/>
      <p:bldP spid="7" grpId="0" animBg="1"/>
      <p:bldP spid="8" grpId="0"/>
      <p:bldP spid="9" grpId="0" build="p"/>
      <p:bldP spid="25" grpId="0" animBg="1"/>
      <p:bldP spid="6" grpId="0" animBg="1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F9428DF-D8AA-4A54-9788-00C28D51B3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755967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1D12B4-7906-4A0B-9118-343253898D82}"/>
              </a:ext>
            </a:extLst>
          </p:cNvPr>
          <p:cNvSpPr txBox="1"/>
          <p:nvPr/>
        </p:nvSpPr>
        <p:spPr>
          <a:xfrm>
            <a:off x="0" y="435002"/>
            <a:ext cx="12192000" cy="646331"/>
          </a:xfrm>
          <a:custGeom>
            <a:avLst/>
            <a:gdLst>
              <a:gd name="connsiteX0" fmla="*/ 0 w 12192000"/>
              <a:gd name="connsiteY0" fmla="*/ 0 h 646331"/>
              <a:gd name="connsiteX1" fmla="*/ 1665608 w 12192000"/>
              <a:gd name="connsiteY1" fmla="*/ 0 h 646331"/>
              <a:gd name="connsiteX2" fmla="*/ 1668623 w 12192000"/>
              <a:gd name="connsiteY2" fmla="*/ 6681 h 646331"/>
              <a:gd name="connsiteX3" fmla="*/ 2068830 w 12192000"/>
              <a:gd name="connsiteY3" fmla="*/ 125357 h 646331"/>
              <a:gd name="connsiteX4" fmla="*/ 2469038 w 12192000"/>
              <a:gd name="connsiteY4" fmla="*/ 6681 h 646331"/>
              <a:gd name="connsiteX5" fmla="*/ 2472053 w 12192000"/>
              <a:gd name="connsiteY5" fmla="*/ 0 h 646331"/>
              <a:gd name="connsiteX6" fmla="*/ 12192000 w 12192000"/>
              <a:gd name="connsiteY6" fmla="*/ 0 h 646331"/>
              <a:gd name="connsiteX7" fmla="*/ 12192000 w 12192000"/>
              <a:gd name="connsiteY7" fmla="*/ 646331 h 646331"/>
              <a:gd name="connsiteX8" fmla="*/ 0 w 12192000"/>
              <a:gd name="connsiteY8" fmla="*/ 646331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6331">
                <a:moveTo>
                  <a:pt x="0" y="0"/>
                </a:moveTo>
                <a:lnTo>
                  <a:pt x="1665608" y="0"/>
                </a:lnTo>
                <a:lnTo>
                  <a:pt x="1668623" y="6681"/>
                </a:lnTo>
                <a:cubicBezTo>
                  <a:pt x="1734559" y="76422"/>
                  <a:pt x="1888921" y="125357"/>
                  <a:pt x="2068830" y="125357"/>
                </a:cubicBezTo>
                <a:cubicBezTo>
                  <a:pt x="2248740" y="125357"/>
                  <a:pt x="2403101" y="76422"/>
                  <a:pt x="2469038" y="6681"/>
                </a:cubicBezTo>
                <a:lnTo>
                  <a:pt x="2472053" y="0"/>
                </a:lnTo>
                <a:lnTo>
                  <a:pt x="12192000" y="0"/>
                </a:lnTo>
                <a:lnTo>
                  <a:pt x="12192000" y="646331"/>
                </a:lnTo>
                <a:lnTo>
                  <a:pt x="0" y="646331"/>
                </a:lnTo>
                <a:close/>
              </a:path>
            </a:pathLst>
          </a:custGeom>
          <a:solidFill>
            <a:srgbClr val="FFFF00">
              <a:alpha val="61000"/>
            </a:srgbClr>
          </a:solidFill>
        </p:spPr>
        <p:txBody>
          <a:bodyPr wrap="square" rtlCol="0">
            <a:noAutofit/>
          </a:bodyPr>
          <a:lstStyle/>
          <a:p>
            <a:pPr indent="628650"/>
            <a:r>
              <a:rPr lang="it-IT" sz="36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50800" dist="50800" dir="7800000" algn="ctr" rotWithShape="0">
                    <a:srgbClr val="FF00FF"/>
                  </a:outerShdw>
                </a:effectLst>
                <a:latin typeface="Arial Black" panose="020B0A04020102020204" pitchFamily="34" charset="0"/>
              </a:rPr>
              <a:t>San Fr. di SALES e Don BOSCO.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1C593D-B527-4F6B-AB32-6D66301191EE}"/>
              </a:ext>
            </a:extLst>
          </p:cNvPr>
          <p:cNvSpPr txBox="1"/>
          <p:nvPr/>
        </p:nvSpPr>
        <p:spPr>
          <a:xfrm>
            <a:off x="6320790" y="6633275"/>
            <a:ext cx="536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EFFETTO EMPATICO</a:t>
            </a:r>
            <a:endParaRPr lang="it-IT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Immagine 11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B74ADFCE-D040-46BB-B618-2D4061434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4" b="92000" l="4524" r="90000">
                        <a14:foregroundMark x1="11905" y1="57333" x2="6190" y2="72571"/>
                        <a14:foregroundMark x1="6190" y1="72571" x2="12857" y2="92190"/>
                        <a14:foregroundMark x1="12857" y1="92190" x2="30476" y2="99048"/>
                        <a14:foregroundMark x1="30476" y1="99048" x2="81905" y2="90286"/>
                        <a14:foregroundMark x1="81905" y1="90286" x2="85952" y2="78476"/>
                        <a14:foregroundMark x1="85952" y1="78476" x2="72738" y2="40381"/>
                        <a14:foregroundMark x1="89643" y1="88000" x2="77024" y2="97333"/>
                        <a14:foregroundMark x1="77024" y1="97333" x2="15595" y2="99429"/>
                        <a14:foregroundMark x1="15595" y1="99429" x2="10357" y2="83619"/>
                        <a14:foregroundMark x1="10357" y1="83619" x2="4524" y2="76571"/>
                        <a14:foregroundMark x1="4524" y1="76571" x2="7262" y2="80762"/>
                        <a14:foregroundMark x1="34405" y1="80952" x2="40119" y2="90476"/>
                        <a14:foregroundMark x1="40119" y1="90476" x2="14405" y2="98857"/>
                        <a14:foregroundMark x1="14405" y1="98857" x2="57143" y2="92000"/>
                        <a14:foregroundMark x1="57143" y1="92000" x2="57857" y2="91429"/>
                        <a14:foregroundMark x1="52262" y1="49333" x2="52619" y2="14286"/>
                        <a14:foregroundMark x1="52619" y1="14286" x2="47857" y2="4000"/>
                        <a14:foregroundMark x1="47857" y1="4000" x2="56905" y2="5143"/>
                        <a14:foregroundMark x1="56905" y1="5143" x2="55238" y2="41333"/>
                        <a14:foregroundMark x1="55238" y1="41333" x2="55000" y2="41714"/>
                        <a14:foregroundMark x1="32738" y1="3619" x2="44048" y2="9333"/>
                        <a14:foregroundMark x1="44048" y1="9333" x2="50476" y2="32190"/>
                        <a14:foregroundMark x1="50476" y1="32190" x2="42857" y2="38857"/>
                        <a14:foregroundMark x1="42857" y1="38857" x2="41429" y2="21333"/>
                        <a14:foregroundMark x1="41429" y1="21333" x2="45357" y2="13143"/>
                        <a14:foregroundMark x1="66190" y1="4952" x2="58333" y2="21714"/>
                        <a14:foregroundMark x1="58333" y1="21714" x2="59286" y2="36381"/>
                        <a14:foregroundMark x1="59286" y1="36381" x2="57619" y2="47048"/>
                        <a14:foregroundMark x1="65996" y1="3749" x2="71310" y2="9524"/>
                        <a14:foregroundMark x1="65000" y1="2667" x2="65879" y2="3622"/>
                        <a14:foregroundMark x1="71310" y1="9524" x2="76071" y2="18857"/>
                        <a14:foregroundMark x1="76071" y1="18857" x2="72976" y2="30095"/>
                        <a14:foregroundMark x1="72976" y1="30095" x2="73810" y2="20000"/>
                        <a14:foregroundMark x1="70714" y1="24190" x2="77381" y2="37714"/>
                        <a14:foregroundMark x1="77381" y1="37714" x2="76667" y2="24762"/>
                        <a14:foregroundMark x1="76667" y1="24762" x2="76667" y2="25143"/>
                        <a14:foregroundMark x1="36429" y1="7810" x2="25357" y2="13143"/>
                        <a14:foregroundMark x1="25357" y1="13143" x2="20714" y2="24000"/>
                        <a14:foregroundMark x1="24281" y1="33195" x2="25000" y2="35048"/>
                        <a14:foregroundMark x1="20714" y1="24000" x2="23094" y2="30135"/>
                        <a14:foregroundMark x1="25000" y1="35048" x2="31429" y2="36571"/>
                        <a14:foregroundMark x1="33810" y1="4381" x2="25357" y2="7810"/>
                        <a14:foregroundMark x1="25357" y1="7810" x2="21429" y2="18476"/>
                        <a14:foregroundMark x1="21429" y1="18476" x2="31071" y2="6857"/>
                        <a14:foregroundMark x1="31071" y1="6857" x2="33095" y2="7619"/>
                        <a14:foregroundMark x1="35119" y1="4381" x2="24524" y2="3048"/>
                        <a14:foregroundMark x1="24524" y1="3048" x2="28929" y2="5905"/>
                        <a14:foregroundMark x1="20119" y1="2286" x2="23571" y2="8571"/>
                        <a14:foregroundMark x1="11310" y1="3048" x2="18095" y2="5714"/>
                        <a14:foregroundMark x1="18095" y1="5714" x2="14643" y2="1714"/>
                        <a14:foregroundMark x1="80029" y1="13304" x2="79286" y2="15619"/>
                        <a14:foregroundMark x1="83690" y1="1905" x2="83181" y2="3490"/>
                        <a14:foregroundMark x1="79286" y1="15619" x2="80169" y2="13435"/>
                        <a14:backgroundMark x1="10476" y1="27238" x2="19048" y2="39048"/>
                        <a14:backgroundMark x1="19048" y1="39048" x2="12143" y2="32571"/>
                        <a14:backgroundMark x1="18690" y1="32190" x2="24048" y2="33714"/>
                        <a14:backgroundMark x1="24048" y1="33714" x2="23929" y2="33905"/>
                        <a14:backgroundMark x1="74762" y1="1333" x2="83690" y2="7619"/>
                        <a14:backgroundMark x1="83690" y1="7619" x2="78810" y2="3810"/>
                        <a14:backgroundMark x1="78810" y1="3810" x2="82500" y2="2667"/>
                        <a14:backgroundMark x1="72024" y1="1714" x2="82976" y2="12000"/>
                        <a14:backgroundMark x1="82976" y1="12000" x2="82857" y2="12000"/>
                        <a14:backgroundMark x1="80952" y1="16762" x2="81429" y2="16952"/>
                        <a14:backgroundMark x1="79048" y1="16000" x2="79286" y2="14667"/>
                        <a14:backgroundMark x1="67143" y1="762" x2="71667" y2="1905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-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87"/>
          <a:stretch/>
        </p:blipFill>
        <p:spPr>
          <a:xfrm>
            <a:off x="4794941" y="1081333"/>
            <a:ext cx="7397059" cy="54682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E62BDF-C091-46ED-AD2B-1E5CE3ED81FF}"/>
              </a:ext>
            </a:extLst>
          </p:cNvPr>
          <p:cNvSpPr txBox="1"/>
          <p:nvPr/>
        </p:nvSpPr>
        <p:spPr>
          <a:xfrm>
            <a:off x="534719" y="1087031"/>
            <a:ext cx="648007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Chiamati ad una sola speranza 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«che non delude, 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perché l'amore di Dio 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è stato riversato nei nostri cuori 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per mezzo dello Spirito Santo 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che ci è stato dato».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(</a:t>
            </a:r>
            <a:r>
              <a:rPr lang="it-IT" sz="2800" spc="50" dirty="0" err="1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Rm</a:t>
            </a: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 5,5).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531158-9639-4191-B984-B43DA873D44A}"/>
              </a:ext>
            </a:extLst>
          </p:cNvPr>
          <p:cNvSpPr txBox="1"/>
          <p:nvPr/>
        </p:nvSpPr>
        <p:spPr>
          <a:xfrm>
            <a:off x="161660" y="4770271"/>
            <a:ext cx="5006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725" algn="r"/>
            <a:r>
              <a:rPr lang="it-IT" sz="3200" b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DUE SANTI: </a:t>
            </a:r>
          </a:p>
          <a:p>
            <a:pPr indent="354013"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• un solo cuore, </a:t>
            </a:r>
          </a:p>
          <a:p>
            <a:pPr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• una sola madre! </a:t>
            </a:r>
          </a:p>
        </p:txBody>
      </p:sp>
      <p:pic>
        <p:nvPicPr>
          <p:cNvPr id="8" name="Immagine 7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8A977B21-646B-402A-949C-D00E60D4A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4" b="92000" l="4524" r="90000">
                        <a14:foregroundMark x1="11905" y1="57333" x2="6190" y2="72571"/>
                        <a14:foregroundMark x1="6190" y1="72571" x2="12857" y2="92190"/>
                        <a14:foregroundMark x1="12857" y1="92190" x2="30476" y2="99048"/>
                        <a14:foregroundMark x1="30476" y1="99048" x2="81905" y2="90286"/>
                        <a14:foregroundMark x1="81905" y1="90286" x2="85952" y2="78476"/>
                        <a14:foregroundMark x1="85952" y1="78476" x2="72738" y2="40381"/>
                        <a14:foregroundMark x1="89643" y1="88000" x2="77024" y2="97333"/>
                        <a14:foregroundMark x1="77024" y1="97333" x2="15595" y2="99429"/>
                        <a14:foregroundMark x1="15595" y1="99429" x2="10357" y2="83619"/>
                        <a14:foregroundMark x1="10357" y1="83619" x2="4524" y2="76571"/>
                        <a14:foregroundMark x1="4524" y1="76571" x2="7262" y2="80762"/>
                        <a14:foregroundMark x1="34405" y1="80952" x2="40119" y2="90476"/>
                        <a14:foregroundMark x1="40119" y1="90476" x2="14405" y2="98857"/>
                        <a14:foregroundMark x1="14405" y1="98857" x2="57143" y2="92000"/>
                        <a14:foregroundMark x1="57143" y1="92000" x2="57857" y2="91429"/>
                        <a14:foregroundMark x1="52262" y1="49333" x2="52619" y2="14286"/>
                        <a14:foregroundMark x1="52619" y1="14286" x2="47857" y2="4000"/>
                        <a14:foregroundMark x1="47857" y1="4000" x2="56905" y2="5143"/>
                        <a14:foregroundMark x1="56905" y1="5143" x2="55238" y2="41333"/>
                        <a14:foregroundMark x1="55238" y1="41333" x2="55000" y2="41714"/>
                        <a14:foregroundMark x1="32738" y1="3619" x2="44048" y2="9333"/>
                        <a14:foregroundMark x1="44048" y1="9333" x2="50476" y2="32190"/>
                        <a14:foregroundMark x1="50476" y1="32190" x2="42857" y2="38857"/>
                        <a14:foregroundMark x1="42857" y1="38857" x2="41429" y2="21333"/>
                        <a14:foregroundMark x1="41429" y1="21333" x2="45357" y2="13143"/>
                        <a14:foregroundMark x1="66190" y1="4952" x2="58333" y2="21714"/>
                        <a14:foregroundMark x1="58333" y1="21714" x2="59286" y2="36381"/>
                        <a14:foregroundMark x1="59286" y1="36381" x2="57619" y2="47048"/>
                        <a14:foregroundMark x1="65996" y1="3749" x2="71310" y2="9524"/>
                        <a14:foregroundMark x1="65000" y1="2667" x2="65879" y2="3622"/>
                        <a14:foregroundMark x1="71310" y1="9524" x2="76071" y2="18857"/>
                        <a14:foregroundMark x1="76071" y1="18857" x2="72976" y2="30095"/>
                        <a14:foregroundMark x1="72976" y1="30095" x2="73810" y2="20000"/>
                        <a14:foregroundMark x1="70714" y1="24190" x2="77381" y2="37714"/>
                        <a14:foregroundMark x1="77381" y1="37714" x2="76667" y2="24762"/>
                        <a14:foregroundMark x1="76667" y1="24762" x2="76667" y2="25143"/>
                        <a14:foregroundMark x1="36429" y1="7810" x2="25357" y2="13143"/>
                        <a14:foregroundMark x1="25357" y1="13143" x2="20714" y2="24000"/>
                        <a14:foregroundMark x1="24281" y1="33195" x2="25000" y2="35048"/>
                        <a14:foregroundMark x1="20714" y1="24000" x2="23094" y2="30135"/>
                        <a14:foregroundMark x1="25000" y1="35048" x2="31429" y2="36571"/>
                        <a14:foregroundMark x1="33810" y1="4381" x2="25357" y2="7810"/>
                        <a14:foregroundMark x1="25357" y1="7810" x2="21429" y2="18476"/>
                        <a14:foregroundMark x1="21429" y1="18476" x2="31071" y2="6857"/>
                        <a14:foregroundMark x1="31071" y1="6857" x2="33095" y2="7619"/>
                        <a14:foregroundMark x1="35119" y1="4381" x2="24524" y2="3048"/>
                        <a14:foregroundMark x1="24524" y1="3048" x2="28929" y2="5905"/>
                        <a14:foregroundMark x1="20119" y1="2286" x2="23571" y2="8571"/>
                        <a14:foregroundMark x1="11310" y1="3048" x2="18095" y2="5714"/>
                        <a14:foregroundMark x1="18095" y1="5714" x2="14643" y2="1714"/>
                        <a14:foregroundMark x1="80029" y1="13304" x2="79286" y2="15619"/>
                        <a14:foregroundMark x1="83690" y1="1905" x2="83181" y2="3490"/>
                        <a14:foregroundMark x1="79286" y1="15619" x2="80169" y2="13435"/>
                        <a14:backgroundMark x1="10476" y1="27238" x2="19048" y2="39048"/>
                        <a14:backgroundMark x1="19048" y1="39048" x2="12143" y2="32571"/>
                        <a14:backgroundMark x1="18690" y1="32190" x2="24048" y2="33714"/>
                        <a14:backgroundMark x1="24048" y1="33714" x2="23929" y2="33905"/>
                        <a14:backgroundMark x1="74762" y1="1333" x2="83690" y2="7619"/>
                        <a14:backgroundMark x1="83690" y1="7619" x2="78810" y2="3810"/>
                        <a14:backgroundMark x1="78810" y1="3810" x2="82500" y2="2667"/>
                        <a14:backgroundMark x1="72024" y1="1714" x2="82976" y2="12000"/>
                        <a14:backgroundMark x1="82976" y1="12000" x2="82857" y2="12000"/>
                        <a14:backgroundMark x1="80952" y1="16762" x2="81429" y2="16952"/>
                        <a14:backgroundMark x1="79048" y1="16000" x2="79286" y2="14667"/>
                        <a14:backgroundMark x1="67143" y1="762" x2="71667" y2="1905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-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87"/>
          <a:stretch/>
        </p:blipFill>
        <p:spPr>
          <a:xfrm>
            <a:off x="4794941" y="1077442"/>
            <a:ext cx="7397059" cy="5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3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800"/>
                            </p:stCondLst>
                            <p:childTnLst>
                              <p:par>
                                <p:cTn id="28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800"/>
                            </p:stCondLst>
                            <p:childTnLst>
                              <p:par>
                                <p:cTn id="32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800"/>
                            </p:stCondLst>
                            <p:childTnLst>
                              <p:par>
                                <p:cTn id="36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800"/>
                            </p:stCondLst>
                            <p:childTnLst>
                              <p:par>
                                <p:cTn id="40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9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4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5" grpId="1" uiExpand="1" build="p"/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57000">
              <a:schemeClr val="bg1"/>
            </a:gs>
            <a:gs pos="31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68000">
              <a:srgbClr val="FFFF99">
                <a:alpha val="75000"/>
              </a:srgbClr>
            </a:gs>
            <a:gs pos="79000">
              <a:schemeClr val="bg1"/>
            </a:gs>
            <a:gs pos="0">
              <a:schemeClr val="accent4">
                <a:lumMod val="5000"/>
                <a:lumOff val="95000"/>
                <a:alpha val="0"/>
              </a:schemeClr>
            </a:gs>
            <a:gs pos="94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9BDD9C-85ED-42AB-AE23-AC2783DC340C}"/>
              </a:ext>
            </a:extLst>
          </p:cNvPr>
          <p:cNvSpPr txBox="1"/>
          <p:nvPr/>
        </p:nvSpPr>
        <p:spPr>
          <a:xfrm>
            <a:off x="5540790" y="329794"/>
            <a:ext cx="6651210" cy="541374"/>
          </a:xfrm>
          <a:custGeom>
            <a:avLst/>
            <a:gdLst>
              <a:gd name="connsiteX0" fmla="*/ 215359 w 6070328"/>
              <a:gd name="connsiteY0" fmla="*/ 0 h 532775"/>
              <a:gd name="connsiteX1" fmla="*/ 6070328 w 6070328"/>
              <a:gd name="connsiteY1" fmla="*/ 0 h 532775"/>
              <a:gd name="connsiteX2" fmla="*/ 6070328 w 6070328"/>
              <a:gd name="connsiteY2" fmla="*/ 532775 h 532775"/>
              <a:gd name="connsiteX3" fmla="*/ 0 w 6070328"/>
              <a:gd name="connsiteY3" fmla="*/ 532775 h 53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0328" h="532775">
                <a:moveTo>
                  <a:pt x="215359" y="0"/>
                </a:moveTo>
                <a:lnTo>
                  <a:pt x="6070328" y="0"/>
                </a:lnTo>
                <a:lnTo>
                  <a:pt x="6070328" y="532775"/>
                </a:lnTo>
                <a:lnTo>
                  <a:pt x="0" y="532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8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sz="3200" dirty="0"/>
              <a:t>		 Formula della SANTITÀ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F3ADB07-AD56-47EB-A411-112BAF04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1" b="99412" l="8784" r="89865">
                        <a14:foregroundMark x1="62162" y1="9412" x2="81081" y2="7941"/>
                        <a14:foregroundMark x1="81081" y1="7941" x2="81081" y2="12059"/>
                        <a14:foregroundMark x1="37838" y1="90882" x2="47297" y2="89118"/>
                        <a14:foregroundMark x1="39865" y1="93824" x2="31757" y2="99412"/>
                        <a14:foregroundMark x1="86486" y1="23824" x2="89189" y2="40882"/>
                        <a14:foregroundMark x1="68919" y1="2941" x2="77703" y2="47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9632" y="984187"/>
            <a:ext cx="2588932" cy="4949688"/>
          </a:xfrm>
          <a:custGeom>
            <a:avLst/>
            <a:gdLst>
              <a:gd name="connsiteX0" fmla="*/ 0 w 2588932"/>
              <a:gd name="connsiteY0" fmla="*/ 0 h 4949688"/>
              <a:gd name="connsiteX1" fmla="*/ 2588932 w 2588932"/>
              <a:gd name="connsiteY1" fmla="*/ 0 h 4949688"/>
              <a:gd name="connsiteX2" fmla="*/ 2588932 w 2588932"/>
              <a:gd name="connsiteY2" fmla="*/ 4096310 h 4949688"/>
              <a:gd name="connsiteX3" fmla="*/ 2575293 w 2588932"/>
              <a:gd name="connsiteY3" fmla="*/ 4096931 h 4949688"/>
              <a:gd name="connsiteX4" fmla="*/ 939699 w 2588932"/>
              <a:gd name="connsiteY4" fmla="*/ 4794100 h 4949688"/>
              <a:gd name="connsiteX5" fmla="*/ 777107 w 2588932"/>
              <a:gd name="connsiteY5" fmla="*/ 4949688 h 4949688"/>
              <a:gd name="connsiteX6" fmla="*/ 0 w 2588932"/>
              <a:gd name="connsiteY6" fmla="*/ 4949688 h 494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932" h="4949688">
                <a:moveTo>
                  <a:pt x="0" y="0"/>
                </a:moveTo>
                <a:lnTo>
                  <a:pt x="2588932" y="0"/>
                </a:lnTo>
                <a:lnTo>
                  <a:pt x="2588932" y="4096310"/>
                </a:lnTo>
                <a:lnTo>
                  <a:pt x="2575293" y="4096931"/>
                </a:lnTo>
                <a:cubicBezTo>
                  <a:pt x="1948190" y="4154390"/>
                  <a:pt x="1380598" y="4408337"/>
                  <a:pt x="939699" y="4794100"/>
                </a:cubicBezTo>
                <a:lnTo>
                  <a:pt x="777107" y="4949688"/>
                </a:lnTo>
                <a:lnTo>
                  <a:pt x="0" y="4949688"/>
                </a:lnTo>
                <a:close/>
              </a:path>
            </a:pathLst>
          </a:cu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2E5EB031-02AF-4BF5-9FEA-ECB8DB3923BF}"/>
              </a:ext>
            </a:extLst>
          </p:cNvPr>
          <p:cNvSpPr/>
          <p:nvPr/>
        </p:nvSpPr>
        <p:spPr>
          <a:xfrm flipV="1">
            <a:off x="2782450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B82636-7AE0-42C7-B38F-1A59F8049AD3}"/>
              </a:ext>
            </a:extLst>
          </p:cNvPr>
          <p:cNvSpPr txBox="1"/>
          <p:nvPr/>
        </p:nvSpPr>
        <p:spPr>
          <a:xfrm>
            <a:off x="3708870" y="87650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Immagine 8" descr="Immagine che contiene testo, nuotando&#10;&#10;Descrizione generata automaticamente">
            <a:extLst>
              <a:ext uri="{FF2B5EF4-FFF2-40B4-BE49-F238E27FC236}">
                <a16:creationId xmlns:a16="http://schemas.microsoft.com/office/drawing/2014/main" id="{30EE0C82-F4DB-44B7-98E7-CB5B38288C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39" r="15516"/>
          <a:stretch/>
        </p:blipFill>
        <p:spPr>
          <a:xfrm>
            <a:off x="8921025" y="1139991"/>
            <a:ext cx="3227207" cy="6409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Immagine 14" descr="Immagine che contiene testo, persona, esterni, uomo&#10;&#10;Descrizione generata automaticamente">
            <a:extLst>
              <a:ext uri="{FF2B5EF4-FFF2-40B4-BE49-F238E27FC236}">
                <a16:creationId xmlns:a16="http://schemas.microsoft.com/office/drawing/2014/main" id="{367825FC-53D0-44B2-83F5-4A41193778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1728" y="6208889"/>
            <a:ext cx="1885600" cy="1350786"/>
          </a:xfrm>
          <a:custGeom>
            <a:avLst/>
            <a:gdLst>
              <a:gd name="connsiteX0" fmla="*/ 0 w 1885600"/>
              <a:gd name="connsiteY0" fmla="*/ 0 h 1350786"/>
              <a:gd name="connsiteX1" fmla="*/ 1885600 w 1885600"/>
              <a:gd name="connsiteY1" fmla="*/ 0 h 1350786"/>
              <a:gd name="connsiteX2" fmla="*/ 1885600 w 1885600"/>
              <a:gd name="connsiteY2" fmla="*/ 69223 h 1350786"/>
              <a:gd name="connsiteX3" fmla="*/ 1629180 w 1885600"/>
              <a:gd name="connsiteY3" fmla="*/ 1350786 h 1350786"/>
              <a:gd name="connsiteX4" fmla="*/ 0 w 1885600"/>
              <a:gd name="connsiteY4" fmla="*/ 1350786 h 135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600" h="1350786">
                <a:moveTo>
                  <a:pt x="0" y="0"/>
                </a:moveTo>
                <a:lnTo>
                  <a:pt x="1885600" y="0"/>
                </a:lnTo>
                <a:lnTo>
                  <a:pt x="1885600" y="69223"/>
                </a:lnTo>
                <a:lnTo>
                  <a:pt x="1629180" y="1350786"/>
                </a:lnTo>
                <a:lnTo>
                  <a:pt x="0" y="1350786"/>
                </a:lnTo>
                <a:close/>
              </a:path>
            </a:pathLst>
          </a:custGeom>
          <a:effectLst>
            <a:softEdge rad="76200"/>
          </a:effectLst>
        </p:spPr>
      </p:pic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8DEF2264-119F-430D-8D53-52FAAD399938}"/>
              </a:ext>
            </a:extLst>
          </p:cNvPr>
          <p:cNvSpPr/>
          <p:nvPr/>
        </p:nvSpPr>
        <p:spPr>
          <a:xfrm>
            <a:off x="43768" y="5042689"/>
            <a:ext cx="5655733" cy="2516986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2782450" y="1637085"/>
            <a:ext cx="7950954" cy="491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è assai semplice: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galateo più carità uguale santità.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galateo senza carità può formare, </a:t>
            </a:r>
            <a:b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tutt'al più, un galantuomo;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carità senza galateo </a:t>
            </a:r>
            <a:br>
              <a:rPr lang="it-IT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 un cristianesimo acerbo.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carità, vivificando il galateo,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 il santo dall'umanità matura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perciò gustosa,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di un cristiano scostante,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è autentica,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per lo meno acerba.</a:t>
            </a:r>
          </a:p>
        </p:txBody>
      </p:sp>
    </p:spTree>
    <p:extLst>
      <p:ext uri="{BB962C8B-B14F-4D97-AF65-F5344CB8AC3E}">
        <p14:creationId xmlns:p14="http://schemas.microsoft.com/office/powerpoint/2010/main" val="3806486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/>
      <p:bldP spid="12" grpId="0" animBg="1"/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57000">
              <a:schemeClr val="bg1"/>
            </a:gs>
            <a:gs pos="51000">
              <a:srgbClr val="FFFDDE"/>
            </a:gs>
            <a:gs pos="53000">
              <a:srgbClr val="FFFF99">
                <a:alpha val="75000"/>
              </a:srgbClr>
            </a:gs>
            <a:gs pos="77000">
              <a:srgbClr val="FFDBFF"/>
            </a:gs>
            <a:gs pos="73000">
              <a:srgbClr val="FFFF99">
                <a:alpha val="75000"/>
              </a:srgbClr>
            </a:gs>
            <a:gs pos="86000">
              <a:schemeClr val="bg1"/>
            </a:gs>
            <a:gs pos="0">
              <a:schemeClr val="accent4">
                <a:lumMod val="5000"/>
                <a:lumOff val="95000"/>
                <a:alpha val="0"/>
              </a:schemeClr>
            </a:gs>
            <a:gs pos="94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58ED2B-3DB0-43C9-9F8A-3F6192A81E50}"/>
              </a:ext>
            </a:extLst>
          </p:cNvPr>
          <p:cNvSpPr txBox="1"/>
          <p:nvPr/>
        </p:nvSpPr>
        <p:spPr>
          <a:xfrm>
            <a:off x="1" y="222636"/>
            <a:ext cx="4913522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Santità MATURA</a:t>
            </a:r>
            <a:endParaRPr lang="it-IT" sz="2600" dirty="0">
              <a:solidFill>
                <a:srgbClr val="FFC000"/>
              </a:solidFill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AB3557EF-26FD-4918-ADB7-4BCFB0BD52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88331"/>
            <a:ext cx="6040068" cy="452262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85527DB5-AF65-4CFA-A935-4332EC413692}"/>
              </a:ext>
            </a:extLst>
          </p:cNvPr>
          <p:cNvSpPr/>
          <p:nvPr/>
        </p:nvSpPr>
        <p:spPr>
          <a:xfrm>
            <a:off x="2106311" y="4945214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7F35EF9-683D-45CE-B3E5-4703DC0F9725}"/>
              </a:ext>
            </a:extLst>
          </p:cNvPr>
          <p:cNvSpPr/>
          <p:nvPr/>
        </p:nvSpPr>
        <p:spPr>
          <a:xfrm flipV="1">
            <a:off x="4382658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AEE8C0-04AB-4AC3-B02C-5A31D604E75A}"/>
              </a:ext>
            </a:extLst>
          </p:cNvPr>
          <p:cNvSpPr txBox="1"/>
          <p:nvPr/>
        </p:nvSpPr>
        <p:spPr>
          <a:xfrm>
            <a:off x="5320095" y="142588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157B5A-D844-4434-A077-6DC5190EB662}"/>
              </a:ext>
            </a:extLst>
          </p:cNvPr>
          <p:cNvSpPr txBox="1"/>
          <p:nvPr/>
        </p:nvSpPr>
        <p:spPr>
          <a:xfrm>
            <a:off x="7239638" y="1169813"/>
            <a:ext cx="4952362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matura:</a:t>
            </a:r>
            <a:b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ha un sapore umano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un sapore cristiano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un sapore di casa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perciò è deliziosa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1137279">
            <a:off x="717236" y="1453270"/>
            <a:ext cx="4778518" cy="5803448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/>
          <a:p>
            <a:pPr>
              <a:lnSpc>
                <a:spcPct val="107000"/>
              </a:lnSpc>
            </a:pPr>
            <a:br>
              <a:rPr lang="it-IT" sz="240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«Abbiate somma cura – </a:t>
            </a:r>
            <a:b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scriveva alla signora di </a:t>
            </a:r>
            <a:r>
              <a:rPr lang="it-IT" sz="2400" spc="40" dirty="0" err="1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Brulart</a:t>
            </a: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di non recar molestia al marito </a:t>
            </a:r>
            <a:b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 agli altri di famiglia </a:t>
            </a:r>
          </a:p>
          <a:p>
            <a:pPr>
              <a:lnSpc>
                <a:spcPct val="107000"/>
              </a:lnSpc>
            </a:pP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lo stare troppo in chiesa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 lasciando che la casa </a:t>
            </a:r>
            <a:b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vada come vuole .</a:t>
            </a:r>
            <a: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. . </a:t>
            </a:r>
          </a:p>
          <a:p>
            <a:pPr>
              <a:lnSpc>
                <a:spcPct val="107000"/>
              </a:lnSpc>
            </a:pPr>
            <a: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Voi non soltanto </a:t>
            </a:r>
            <a:b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dovete essere devota </a:t>
            </a:r>
            <a:b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 amare la divozione,</a:t>
            </a:r>
          </a:p>
          <a:p>
            <a:pPr>
              <a:lnSpc>
                <a:spcPct val="107000"/>
              </a:lnSpc>
            </a:pPr>
            <a:r>
              <a:rPr lang="it-IT" sz="2400" spc="40" dirty="0">
                <a:solidFill>
                  <a:schemeClr val="accent1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 dovete renderla </a:t>
            </a:r>
            <a:br>
              <a:rPr lang="it-IT" sz="2400" spc="40" dirty="0">
                <a:solidFill>
                  <a:schemeClr val="accent1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spc="40" dirty="0">
                <a:solidFill>
                  <a:schemeClr val="accent1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amabile a ciascuno . </a:t>
            </a:r>
            <a:br>
              <a:rPr lang="it-IT" sz="2400" spc="40" dirty="0">
                <a:solidFill>
                  <a:schemeClr val="accent1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400" spc="40" dirty="0">
              <a:latin typeface="Forte" panose="030609020405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22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/>
      <p:bldP spid="9" grpId="0" uiExpand="1" build="p"/>
      <p:bldP spid="4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25000">
              <a:schemeClr val="bg1"/>
            </a:gs>
            <a:gs pos="39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CF4140DA-30BC-40A0-A6D1-DA0722A92774}"/>
              </a:ext>
            </a:extLst>
          </p:cNvPr>
          <p:cNvGrpSpPr/>
          <p:nvPr/>
        </p:nvGrpSpPr>
        <p:grpSpPr>
          <a:xfrm>
            <a:off x="7964625" y="3686845"/>
            <a:ext cx="2339628" cy="2534722"/>
            <a:chOff x="7939414" y="4233333"/>
            <a:chExt cx="2339628" cy="2534722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AB4EA86E-AC5E-488F-8A9D-04FEC4DA1D7B}"/>
                </a:ext>
              </a:extLst>
            </p:cNvPr>
            <p:cNvSpPr/>
            <p:nvPr/>
          </p:nvSpPr>
          <p:spPr>
            <a:xfrm>
              <a:off x="8172304" y="4233333"/>
              <a:ext cx="1655438" cy="2005679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2BC70E4-8D19-4385-A21A-B11E7BC98B2D}"/>
                </a:ext>
              </a:extLst>
            </p:cNvPr>
            <p:cNvSpPr/>
            <p:nvPr/>
          </p:nvSpPr>
          <p:spPr>
            <a:xfrm rot="1668627">
              <a:off x="7939414" y="4439720"/>
              <a:ext cx="2339628" cy="2328335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rgbClr val="FFFF00">
                <a:alpha val="58000"/>
              </a:srgbClr>
            </a:solidFill>
            <a:ln>
              <a:solidFill>
                <a:schemeClr val="accent1">
                  <a:shade val="50000"/>
                  <a:alpha val="2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54" name="Figura a mano libera: forma 53">
            <a:extLst>
              <a:ext uri="{FF2B5EF4-FFF2-40B4-BE49-F238E27FC236}">
                <a16:creationId xmlns:a16="http://schemas.microsoft.com/office/drawing/2014/main" id="{DCD65680-F231-44A0-902B-DE269F53896C}"/>
              </a:ext>
            </a:extLst>
          </p:cNvPr>
          <p:cNvSpPr/>
          <p:nvPr/>
        </p:nvSpPr>
        <p:spPr>
          <a:xfrm>
            <a:off x="-367019" y="4822456"/>
            <a:ext cx="2962377" cy="2957009"/>
          </a:xfrm>
          <a:custGeom>
            <a:avLst/>
            <a:gdLst>
              <a:gd name="connsiteX0" fmla="*/ 1255096 w 2962377"/>
              <a:gd name="connsiteY0" fmla="*/ 0 h 3820629"/>
              <a:gd name="connsiteX1" fmla="*/ 2962377 w 2962377"/>
              <a:gd name="connsiteY1" fmla="*/ 1910315 h 3820629"/>
              <a:gd name="connsiteX2" fmla="*/ 1255096 w 2962377"/>
              <a:gd name="connsiteY2" fmla="*/ 3820629 h 3820629"/>
              <a:gd name="connsiteX3" fmla="*/ 47865 w 2962377"/>
              <a:gd name="connsiteY3" fmla="*/ 3261111 h 3820629"/>
              <a:gd name="connsiteX4" fmla="*/ 0 w 2962377"/>
              <a:gd name="connsiteY4" fmla="*/ 3202183 h 3820629"/>
              <a:gd name="connsiteX5" fmla="*/ 0 w 2962377"/>
              <a:gd name="connsiteY5" fmla="*/ 618446 h 3820629"/>
              <a:gd name="connsiteX6" fmla="*/ 47865 w 2962377"/>
              <a:gd name="connsiteY6" fmla="*/ 559518 h 3820629"/>
              <a:gd name="connsiteX7" fmla="*/ 1255096 w 2962377"/>
              <a:gd name="connsiteY7" fmla="*/ 0 h 382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2377" h="3820629">
                <a:moveTo>
                  <a:pt x="1255096" y="0"/>
                </a:moveTo>
                <a:cubicBezTo>
                  <a:pt x="2198001" y="0"/>
                  <a:pt x="2962377" y="855277"/>
                  <a:pt x="2962377" y="1910315"/>
                </a:cubicBezTo>
                <a:cubicBezTo>
                  <a:pt x="2962377" y="2965352"/>
                  <a:pt x="2198001" y="3820629"/>
                  <a:pt x="1255096" y="3820629"/>
                </a:cubicBezTo>
                <a:cubicBezTo>
                  <a:pt x="783643" y="3820629"/>
                  <a:pt x="356822" y="3606810"/>
                  <a:pt x="47865" y="3261111"/>
                </a:cubicBezTo>
                <a:lnTo>
                  <a:pt x="0" y="3202183"/>
                </a:lnTo>
                <a:lnTo>
                  <a:pt x="0" y="618446"/>
                </a:lnTo>
                <a:lnTo>
                  <a:pt x="47865" y="559518"/>
                </a:lnTo>
                <a:cubicBezTo>
                  <a:pt x="356822" y="213819"/>
                  <a:pt x="783643" y="0"/>
                  <a:pt x="1255096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192" t="-43675" r="-20704" b="-292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2634547" y="4163644"/>
            <a:ext cx="5502042" cy="3139834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endParaRPr lang="it-IT" dirty="0"/>
          </a:p>
          <a:p>
            <a:pPr>
              <a:spcAft>
                <a:spcPts val="0"/>
              </a:spcAft>
            </a:pPr>
            <a:r>
              <a:rPr lang="it-IT" spc="40" dirty="0"/>
              <a:t>«Signora, tenga presente </a:t>
            </a:r>
            <a:br>
              <a:rPr lang="it-IT" spc="40" dirty="0"/>
            </a:br>
            <a:r>
              <a:rPr lang="it-IT" spc="40" dirty="0"/>
              <a:t>che lei è la presentatrice di Gesù, </a:t>
            </a:r>
            <a:br>
              <a:rPr lang="it-IT" spc="40" dirty="0"/>
            </a:br>
            <a:r>
              <a:rPr lang="it-IT" spc="40" dirty="0"/>
              <a:t>l'annunciatrice della buona novella </a:t>
            </a:r>
          </a:p>
          <a:p>
            <a:r>
              <a:rPr lang="it-IT" spc="40" dirty="0"/>
              <a:t>e, perciò, deve essere simpatica; </a:t>
            </a:r>
            <a:br>
              <a:rPr lang="it-IT" spc="40" dirty="0"/>
            </a:br>
            <a:r>
              <a:rPr lang="it-IT" spc="40" dirty="0"/>
              <a:t>deve prestare la sua simpatia a Gesù». </a:t>
            </a:r>
          </a:p>
          <a:p>
            <a:endParaRPr lang="it-IT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8B9B877-25C1-49F2-9C87-22C5D13BF233}"/>
              </a:ext>
            </a:extLst>
          </p:cNvPr>
          <p:cNvSpPr/>
          <p:nvPr/>
        </p:nvSpPr>
        <p:spPr>
          <a:xfrm rot="16200000">
            <a:off x="8963359" y="4389084"/>
            <a:ext cx="4455886" cy="2001400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D8069A53-0E08-45BE-9860-252DB6F3868A}"/>
              </a:ext>
            </a:extLst>
          </p:cNvPr>
          <p:cNvSpPr/>
          <p:nvPr/>
        </p:nvSpPr>
        <p:spPr>
          <a:xfrm flipV="1">
            <a:off x="5042158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518C88-490B-4F1A-B14A-D4642F3DB63B}"/>
              </a:ext>
            </a:extLst>
          </p:cNvPr>
          <p:cNvSpPr txBox="1"/>
          <p:nvPr/>
        </p:nvSpPr>
        <p:spPr>
          <a:xfrm>
            <a:off x="5817849" y="22553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F35DE-39E2-42B4-8781-93E43A2DD241}"/>
              </a:ext>
            </a:extLst>
          </p:cNvPr>
          <p:cNvSpPr txBox="1"/>
          <p:nvPr/>
        </p:nvSpPr>
        <p:spPr>
          <a:xfrm>
            <a:off x="1" y="222636"/>
            <a:ext cx="4913522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nei salotti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D67CD2-5B63-4327-A340-4F480614AEAF}"/>
              </a:ext>
            </a:extLst>
          </p:cNvPr>
          <p:cNvSpPr txBox="1"/>
          <p:nvPr/>
        </p:nvSpPr>
        <p:spPr>
          <a:xfrm>
            <a:off x="7282109" y="1366269"/>
            <a:ext cx="4604348" cy="276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sta bene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sul Golgota,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nel deserto,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nel monastero,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in chiesa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anche . . . </a:t>
            </a:r>
          </a:p>
          <a:p>
            <a:pPr>
              <a:lnSpc>
                <a:spcPts val="2800"/>
              </a:lnSpc>
              <a:spcAft>
                <a:spcPts val="2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nel salotto. </a:t>
            </a:r>
            <a:endParaRPr lang="it-IT" sz="2800" dirty="0">
              <a:solidFill>
                <a:schemeClr val="accent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4B0CF5-A342-4099-A76C-D6AAB1BC3BA4}"/>
              </a:ext>
            </a:extLst>
          </p:cNvPr>
          <p:cNvSpPr txBox="1"/>
          <p:nvPr/>
        </p:nvSpPr>
        <p:spPr>
          <a:xfrm rot="20683158">
            <a:off x="327067" y="2742445"/>
            <a:ext cx="424576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800"/>
              </a:lnSpc>
              <a:spcAft>
                <a:spcPts val="400"/>
              </a:spcAft>
              <a:defRPr sz="280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San Francesco di Sales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alla signora devota,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con la stessa voce flautata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è capace di esprimersi </a:t>
            </a:r>
            <a:b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 questi termini: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A403995-57AE-4FEA-9378-E4C3ED8B65E3}"/>
              </a:ext>
            </a:extLst>
          </p:cNvPr>
          <p:cNvGrpSpPr/>
          <p:nvPr/>
        </p:nvGrpSpPr>
        <p:grpSpPr>
          <a:xfrm>
            <a:off x="-56344" y="521485"/>
            <a:ext cx="2507112" cy="2443960"/>
            <a:chOff x="-56344" y="521485"/>
            <a:chExt cx="2507112" cy="2443960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7B64C44-2E41-40CE-88E4-44403637C2E6}"/>
                </a:ext>
              </a:extLst>
            </p:cNvPr>
            <p:cNvSpPr/>
            <p:nvPr/>
          </p:nvSpPr>
          <p:spPr>
            <a:xfrm>
              <a:off x="258591" y="856852"/>
              <a:ext cx="1938308" cy="1933205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02D4D683-C98B-484C-9D18-561C16C2A5A6}"/>
                </a:ext>
              </a:extLst>
            </p:cNvPr>
            <p:cNvSpPr/>
            <p:nvPr/>
          </p:nvSpPr>
          <p:spPr>
            <a:xfrm rot="385854">
              <a:off x="-56344" y="521485"/>
              <a:ext cx="2507112" cy="2443960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chemeClr val="bg2">
                <a:alpha val="71000"/>
              </a:schemeClr>
            </a:solidFill>
            <a:ln>
              <a:solidFill>
                <a:srgbClr val="FFC00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 b="1"/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81FB64BB-538D-4AC7-899C-FB11045618D7}"/>
              </a:ext>
            </a:extLst>
          </p:cNvPr>
          <p:cNvGrpSpPr/>
          <p:nvPr/>
        </p:nvGrpSpPr>
        <p:grpSpPr>
          <a:xfrm>
            <a:off x="5159276" y="1988008"/>
            <a:ext cx="2223139" cy="2204475"/>
            <a:chOff x="5484526" y="2025717"/>
            <a:chExt cx="2223139" cy="2204475"/>
          </a:xfrm>
          <a:solidFill>
            <a:srgbClr val="FFFF00">
              <a:alpha val="47000"/>
            </a:srgbClr>
          </a:solidFill>
        </p:grpSpPr>
        <p:pic>
          <p:nvPicPr>
            <p:cNvPr id="48" name="Immagine 47" descr="Chiesa di San Francesco - Ascoli Piceno - Il Convento e i Chiostri">
              <a:extLst>
                <a:ext uri="{FF2B5EF4-FFF2-40B4-BE49-F238E27FC236}">
                  <a16:creationId xmlns:a16="http://schemas.microsoft.com/office/drawing/2014/main" id="{7CE906A6-A360-4BE5-BCAD-27E69D6CD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3" t="2419" r="19127" b="9103"/>
            <a:stretch>
              <a:fillRect/>
            </a:stretch>
          </p:blipFill>
          <p:spPr bwMode="auto">
            <a:xfrm>
              <a:off x="5860036" y="2385916"/>
              <a:ext cx="1519992" cy="1519992"/>
            </a:xfrm>
            <a:custGeom>
              <a:avLst/>
              <a:gdLst>
                <a:gd name="connsiteX0" fmla="*/ 253337 w 1519992"/>
                <a:gd name="connsiteY0" fmla="*/ 0 h 1519992"/>
                <a:gd name="connsiteX1" fmla="*/ 1266655 w 1519992"/>
                <a:gd name="connsiteY1" fmla="*/ 0 h 1519992"/>
                <a:gd name="connsiteX2" fmla="*/ 1519992 w 1519992"/>
                <a:gd name="connsiteY2" fmla="*/ 253337 h 1519992"/>
                <a:gd name="connsiteX3" fmla="*/ 1519992 w 1519992"/>
                <a:gd name="connsiteY3" fmla="*/ 1266655 h 1519992"/>
                <a:gd name="connsiteX4" fmla="*/ 1266655 w 1519992"/>
                <a:gd name="connsiteY4" fmla="*/ 1519992 h 1519992"/>
                <a:gd name="connsiteX5" fmla="*/ 253337 w 1519992"/>
                <a:gd name="connsiteY5" fmla="*/ 1519992 h 1519992"/>
                <a:gd name="connsiteX6" fmla="*/ 0 w 1519992"/>
                <a:gd name="connsiteY6" fmla="*/ 1266655 h 1519992"/>
                <a:gd name="connsiteX7" fmla="*/ 0 w 1519992"/>
                <a:gd name="connsiteY7" fmla="*/ 253337 h 1519992"/>
                <a:gd name="connsiteX8" fmla="*/ 253337 w 1519992"/>
                <a:gd name="connsiteY8" fmla="*/ 0 h 151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992" h="1519992">
                  <a:moveTo>
                    <a:pt x="253337" y="0"/>
                  </a:moveTo>
                  <a:lnTo>
                    <a:pt x="1266655" y="0"/>
                  </a:lnTo>
                  <a:cubicBezTo>
                    <a:pt x="1406569" y="0"/>
                    <a:pt x="1519992" y="113423"/>
                    <a:pt x="1519992" y="253337"/>
                  </a:cubicBezTo>
                  <a:lnTo>
                    <a:pt x="1519992" y="1266655"/>
                  </a:lnTo>
                  <a:cubicBezTo>
                    <a:pt x="1519992" y="1406569"/>
                    <a:pt x="1406569" y="1519992"/>
                    <a:pt x="1266655" y="1519992"/>
                  </a:cubicBezTo>
                  <a:lnTo>
                    <a:pt x="253337" y="1519992"/>
                  </a:lnTo>
                  <a:cubicBezTo>
                    <a:pt x="113423" y="1519992"/>
                    <a:pt x="0" y="1406569"/>
                    <a:pt x="0" y="1266655"/>
                  </a:cubicBezTo>
                  <a:lnTo>
                    <a:pt x="0" y="253337"/>
                  </a:lnTo>
                  <a:cubicBezTo>
                    <a:pt x="0" y="113423"/>
                    <a:pt x="113423" y="0"/>
                    <a:pt x="253337" y="0"/>
                  </a:cubicBez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</p:pic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E538A31B-AA3F-43A0-A58E-A048CEF6B415}"/>
                </a:ext>
              </a:extLst>
            </p:cNvPr>
            <p:cNvSpPr/>
            <p:nvPr/>
          </p:nvSpPr>
          <p:spPr>
            <a:xfrm rot="385854">
              <a:off x="5484526" y="2025717"/>
              <a:ext cx="2223139" cy="2204475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56" name="Figura a mano libera: forma 55">
            <a:extLst>
              <a:ext uri="{FF2B5EF4-FFF2-40B4-BE49-F238E27FC236}">
                <a16:creationId xmlns:a16="http://schemas.microsoft.com/office/drawing/2014/main" id="{0023FCC7-4AA7-47FC-BAC9-5D84481E3B1C}"/>
              </a:ext>
            </a:extLst>
          </p:cNvPr>
          <p:cNvSpPr/>
          <p:nvPr/>
        </p:nvSpPr>
        <p:spPr>
          <a:xfrm rot="918170">
            <a:off x="-231083" y="4250034"/>
            <a:ext cx="3836297" cy="3733259"/>
          </a:xfrm>
          <a:custGeom>
            <a:avLst/>
            <a:gdLst>
              <a:gd name="connsiteX0" fmla="*/ 1725205 w 3288618"/>
              <a:gd name="connsiteY0" fmla="*/ 3176370 h 3472129"/>
              <a:gd name="connsiteX1" fmla="*/ 1748389 w 3288618"/>
              <a:gd name="connsiteY1" fmla="*/ 3181100 h 3472129"/>
              <a:gd name="connsiteX2" fmla="*/ 1719815 w 3288618"/>
              <a:gd name="connsiteY2" fmla="*/ 3188919 h 3472129"/>
              <a:gd name="connsiteX3" fmla="*/ 994340 w 3288618"/>
              <a:gd name="connsiteY3" fmla="*/ 3267062 h 3472129"/>
              <a:gd name="connsiteX4" fmla="*/ 1108348 w 3288618"/>
              <a:gd name="connsiteY4" fmla="*/ 3356229 h 3472129"/>
              <a:gd name="connsiteX5" fmla="*/ 805456 w 3288618"/>
              <a:gd name="connsiteY5" fmla="*/ 3439107 h 3472129"/>
              <a:gd name="connsiteX6" fmla="*/ 796245 w 3288618"/>
              <a:gd name="connsiteY6" fmla="*/ 3421993 h 3472129"/>
              <a:gd name="connsiteX7" fmla="*/ 616360 w 3288618"/>
              <a:gd name="connsiteY7" fmla="*/ 3222099 h 3472129"/>
              <a:gd name="connsiteX8" fmla="*/ 679647 w 3288618"/>
              <a:gd name="connsiteY8" fmla="*/ 3205347 h 3472129"/>
              <a:gd name="connsiteX9" fmla="*/ 796245 w 3288618"/>
              <a:gd name="connsiteY9" fmla="*/ 3421993 h 3472129"/>
              <a:gd name="connsiteX10" fmla="*/ 757632 w 3288618"/>
              <a:gd name="connsiteY10" fmla="*/ 3452193 h 3472129"/>
              <a:gd name="connsiteX11" fmla="*/ 684773 w 3288618"/>
              <a:gd name="connsiteY11" fmla="*/ 3472129 h 3472129"/>
              <a:gd name="connsiteX12" fmla="*/ 1940772 w 3288618"/>
              <a:gd name="connsiteY12" fmla="*/ 2833572 h 3472129"/>
              <a:gd name="connsiteX13" fmla="*/ 2535404 w 3288618"/>
              <a:gd name="connsiteY13" fmla="*/ 2713383 h 3472129"/>
              <a:gd name="connsiteX14" fmla="*/ 2661340 w 3288618"/>
              <a:gd name="connsiteY14" fmla="*/ 2931296 h 3472129"/>
              <a:gd name="connsiteX15" fmla="*/ 1945402 w 3288618"/>
              <a:gd name="connsiteY15" fmla="*/ 3127193 h 3472129"/>
              <a:gd name="connsiteX16" fmla="*/ 2596414 w 3288618"/>
              <a:gd name="connsiteY16" fmla="*/ 2169789 h 3472129"/>
              <a:gd name="connsiteX17" fmla="*/ 3163083 w 3288618"/>
              <a:gd name="connsiteY17" fmla="*/ 2586518 h 3472129"/>
              <a:gd name="connsiteX18" fmla="*/ 2535404 w 3288618"/>
              <a:gd name="connsiteY18" fmla="*/ 2713383 h 3472129"/>
              <a:gd name="connsiteX19" fmla="*/ 2339594 w 3288618"/>
              <a:gd name="connsiteY19" fmla="*/ 2374563 h 3472129"/>
              <a:gd name="connsiteX20" fmla="*/ 2384515 w 3288618"/>
              <a:gd name="connsiteY20" fmla="*/ 1460239 h 3472129"/>
              <a:gd name="connsiteX21" fmla="*/ 3288618 w 3288618"/>
              <a:gd name="connsiteY21" fmla="*/ 1617861 h 3472129"/>
              <a:gd name="connsiteX22" fmla="*/ 2596414 w 3288618"/>
              <a:gd name="connsiteY22" fmla="*/ 2169789 h 3472129"/>
              <a:gd name="connsiteX23" fmla="*/ 2174527 w 3288618"/>
              <a:gd name="connsiteY23" fmla="*/ 1859531 h 3472129"/>
              <a:gd name="connsiteX24" fmla="*/ 2045753 w 3288618"/>
              <a:gd name="connsiteY24" fmla="*/ 956254 h 3472129"/>
              <a:gd name="connsiteX25" fmla="*/ 2733528 w 3288618"/>
              <a:gd name="connsiteY25" fmla="*/ 796593 h 3472129"/>
              <a:gd name="connsiteX26" fmla="*/ 2384515 w 3288618"/>
              <a:gd name="connsiteY26" fmla="*/ 1460239 h 3472129"/>
              <a:gd name="connsiteX27" fmla="*/ 2060158 w 3288618"/>
              <a:gd name="connsiteY27" fmla="*/ 1403691 h 3472129"/>
              <a:gd name="connsiteX28" fmla="*/ 0 w 3288618"/>
              <a:gd name="connsiteY28" fmla="*/ 969505 h 3472129"/>
              <a:gd name="connsiteX29" fmla="*/ 147402 w 3288618"/>
              <a:gd name="connsiteY29" fmla="*/ 1003723 h 3472129"/>
              <a:gd name="connsiteX30" fmla="*/ 176126 w 3288618"/>
              <a:gd name="connsiteY30" fmla="*/ 1455907 h 3472129"/>
              <a:gd name="connsiteX31" fmla="*/ 135677 w 3288618"/>
              <a:gd name="connsiteY31" fmla="*/ 1465361 h 3472129"/>
              <a:gd name="connsiteX32" fmla="*/ 2021759 w 3288618"/>
              <a:gd name="connsiteY32" fmla="*/ 210829 h 3472129"/>
              <a:gd name="connsiteX33" fmla="*/ 2045753 w 3288618"/>
              <a:gd name="connsiteY33" fmla="*/ 956254 h 3472129"/>
              <a:gd name="connsiteX34" fmla="*/ 1519565 w 3288618"/>
              <a:gd name="connsiteY34" fmla="*/ 1078406 h 3472129"/>
              <a:gd name="connsiteX35" fmla="*/ 1367342 w 3288618"/>
              <a:gd name="connsiteY35" fmla="*/ 765858 h 3472129"/>
              <a:gd name="connsiteX36" fmla="*/ 100415 w 3288618"/>
              <a:gd name="connsiteY36" fmla="*/ 264076 h 3472129"/>
              <a:gd name="connsiteX37" fmla="*/ 664382 w 3288618"/>
              <a:gd name="connsiteY37" fmla="*/ 677483 h 3472129"/>
              <a:gd name="connsiteX38" fmla="*/ 469114 w 3288618"/>
              <a:gd name="connsiteY38" fmla="*/ 1078407 h 3472129"/>
              <a:gd name="connsiteX39" fmla="*/ 147402 w 3288618"/>
              <a:gd name="connsiteY39" fmla="*/ 1003723 h 3472129"/>
              <a:gd name="connsiteX40" fmla="*/ 994340 w 3288618"/>
              <a:gd name="connsiteY40" fmla="*/ 0 h 3472129"/>
              <a:gd name="connsiteX41" fmla="*/ 1367342 w 3288618"/>
              <a:gd name="connsiteY41" fmla="*/ 765858 h 3472129"/>
              <a:gd name="connsiteX42" fmla="*/ 1097337 w 3288618"/>
              <a:gd name="connsiteY42" fmla="*/ 994856 h 3472129"/>
              <a:gd name="connsiteX43" fmla="*/ 664382 w 3288618"/>
              <a:gd name="connsiteY43" fmla="*/ 677483 h 347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288618" h="3472129">
                <a:moveTo>
                  <a:pt x="1725205" y="3176370"/>
                </a:moveTo>
                <a:lnTo>
                  <a:pt x="1748389" y="3181100"/>
                </a:lnTo>
                <a:lnTo>
                  <a:pt x="1719815" y="3188919"/>
                </a:lnTo>
                <a:close/>
                <a:moveTo>
                  <a:pt x="994340" y="3267062"/>
                </a:moveTo>
                <a:lnTo>
                  <a:pt x="1108348" y="3356229"/>
                </a:lnTo>
                <a:lnTo>
                  <a:pt x="805456" y="3439107"/>
                </a:lnTo>
                <a:lnTo>
                  <a:pt x="796245" y="3421993"/>
                </a:lnTo>
                <a:close/>
                <a:moveTo>
                  <a:pt x="616360" y="3222099"/>
                </a:moveTo>
                <a:lnTo>
                  <a:pt x="679647" y="3205347"/>
                </a:lnTo>
                <a:lnTo>
                  <a:pt x="796245" y="3421993"/>
                </a:lnTo>
                <a:lnTo>
                  <a:pt x="757632" y="3452193"/>
                </a:lnTo>
                <a:lnTo>
                  <a:pt x="684773" y="3472129"/>
                </a:lnTo>
                <a:close/>
                <a:moveTo>
                  <a:pt x="1940772" y="2833572"/>
                </a:moveTo>
                <a:lnTo>
                  <a:pt x="2535404" y="2713383"/>
                </a:lnTo>
                <a:lnTo>
                  <a:pt x="2661340" y="2931296"/>
                </a:lnTo>
                <a:lnTo>
                  <a:pt x="1945402" y="3127193"/>
                </a:lnTo>
                <a:close/>
                <a:moveTo>
                  <a:pt x="2596414" y="2169789"/>
                </a:moveTo>
                <a:lnTo>
                  <a:pt x="3163083" y="2586518"/>
                </a:lnTo>
                <a:lnTo>
                  <a:pt x="2535404" y="2713383"/>
                </a:lnTo>
                <a:lnTo>
                  <a:pt x="2339594" y="2374563"/>
                </a:lnTo>
                <a:close/>
                <a:moveTo>
                  <a:pt x="2384515" y="1460239"/>
                </a:moveTo>
                <a:lnTo>
                  <a:pt x="3288618" y="1617861"/>
                </a:lnTo>
                <a:lnTo>
                  <a:pt x="2596414" y="2169789"/>
                </a:lnTo>
                <a:lnTo>
                  <a:pt x="2174527" y="1859531"/>
                </a:lnTo>
                <a:close/>
                <a:moveTo>
                  <a:pt x="2045753" y="956254"/>
                </a:moveTo>
                <a:lnTo>
                  <a:pt x="2733528" y="796593"/>
                </a:lnTo>
                <a:lnTo>
                  <a:pt x="2384515" y="1460239"/>
                </a:lnTo>
                <a:lnTo>
                  <a:pt x="2060158" y="1403691"/>
                </a:lnTo>
                <a:close/>
                <a:moveTo>
                  <a:pt x="0" y="969505"/>
                </a:moveTo>
                <a:lnTo>
                  <a:pt x="147402" y="1003723"/>
                </a:lnTo>
                <a:lnTo>
                  <a:pt x="176126" y="1455907"/>
                </a:lnTo>
                <a:lnTo>
                  <a:pt x="135677" y="1465361"/>
                </a:lnTo>
                <a:close/>
                <a:moveTo>
                  <a:pt x="2021759" y="210829"/>
                </a:moveTo>
                <a:lnTo>
                  <a:pt x="2045753" y="956254"/>
                </a:lnTo>
                <a:lnTo>
                  <a:pt x="1519565" y="1078406"/>
                </a:lnTo>
                <a:lnTo>
                  <a:pt x="1367342" y="765858"/>
                </a:lnTo>
                <a:close/>
                <a:moveTo>
                  <a:pt x="100415" y="264076"/>
                </a:moveTo>
                <a:lnTo>
                  <a:pt x="664382" y="677483"/>
                </a:lnTo>
                <a:lnTo>
                  <a:pt x="469114" y="1078407"/>
                </a:lnTo>
                <a:lnTo>
                  <a:pt x="147402" y="1003723"/>
                </a:lnTo>
                <a:close/>
                <a:moveTo>
                  <a:pt x="994340" y="0"/>
                </a:moveTo>
                <a:lnTo>
                  <a:pt x="1367342" y="765858"/>
                </a:lnTo>
                <a:lnTo>
                  <a:pt x="1097337" y="994856"/>
                </a:lnTo>
                <a:lnTo>
                  <a:pt x="664382" y="677483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D5A36F1D-D74A-4A87-B138-F15B6CBFD13C}"/>
              </a:ext>
            </a:extLst>
          </p:cNvPr>
          <p:cNvGrpSpPr/>
          <p:nvPr/>
        </p:nvGrpSpPr>
        <p:grpSpPr>
          <a:xfrm>
            <a:off x="3393538" y="855054"/>
            <a:ext cx="1875470" cy="1747479"/>
            <a:chOff x="3325728" y="675695"/>
            <a:chExt cx="1875470" cy="1747479"/>
          </a:xfrm>
        </p:grpSpPr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81A1FBF1-A075-405D-AF31-88A43C7D6657}"/>
                </a:ext>
              </a:extLst>
            </p:cNvPr>
            <p:cNvSpPr/>
            <p:nvPr/>
          </p:nvSpPr>
          <p:spPr>
            <a:xfrm>
              <a:off x="3625300" y="887051"/>
              <a:ext cx="1226754" cy="1226754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7E25A070-6001-457D-AD9C-A4C0779718A2}"/>
                </a:ext>
              </a:extLst>
            </p:cNvPr>
            <p:cNvSpPr/>
            <p:nvPr/>
          </p:nvSpPr>
          <p:spPr>
            <a:xfrm rot="385854">
              <a:off x="3325728" y="675695"/>
              <a:ext cx="1875470" cy="1747479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chemeClr val="accent4">
                <a:alpha val="58000"/>
              </a:schemeClr>
            </a:solidFill>
            <a:ln>
              <a:solidFill>
                <a:srgbClr val="FFC000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>
                <a:ln>
                  <a:solidFill>
                    <a:schemeClr val="accent4"/>
                  </a:solidFill>
                </a:ln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6811A9A5-33B4-4AA5-908D-42A24CE8B948}"/>
              </a:ext>
            </a:extLst>
          </p:cNvPr>
          <p:cNvGrpSpPr/>
          <p:nvPr/>
        </p:nvGrpSpPr>
        <p:grpSpPr>
          <a:xfrm>
            <a:off x="10079733" y="5275926"/>
            <a:ext cx="2223139" cy="2204475"/>
            <a:chOff x="10079733" y="5275926"/>
            <a:chExt cx="2223139" cy="2204475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45EA444A-69EC-46C7-858E-B4B6C9327F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91" t="22447" r="17063"/>
            <a:stretch/>
          </p:blipFill>
          <p:spPr bwMode="auto">
            <a:xfrm>
              <a:off x="10260728" y="5508978"/>
              <a:ext cx="1869187" cy="1772355"/>
            </a:xfrm>
            <a:custGeom>
              <a:avLst/>
              <a:gdLst>
                <a:gd name="connsiteX0" fmla="*/ 299193 w 1961106"/>
                <a:gd name="connsiteY0" fmla="*/ 0 h 1795123"/>
                <a:gd name="connsiteX1" fmla="*/ 1661913 w 1961106"/>
                <a:gd name="connsiteY1" fmla="*/ 0 h 1795123"/>
                <a:gd name="connsiteX2" fmla="*/ 1961106 w 1961106"/>
                <a:gd name="connsiteY2" fmla="*/ 299193 h 1795123"/>
                <a:gd name="connsiteX3" fmla="*/ 1961106 w 1961106"/>
                <a:gd name="connsiteY3" fmla="*/ 1495930 h 1795123"/>
                <a:gd name="connsiteX4" fmla="*/ 1661913 w 1961106"/>
                <a:gd name="connsiteY4" fmla="*/ 1795123 h 1795123"/>
                <a:gd name="connsiteX5" fmla="*/ 299193 w 1961106"/>
                <a:gd name="connsiteY5" fmla="*/ 1795123 h 1795123"/>
                <a:gd name="connsiteX6" fmla="*/ 0 w 1961106"/>
                <a:gd name="connsiteY6" fmla="*/ 1495930 h 1795123"/>
                <a:gd name="connsiteX7" fmla="*/ 0 w 1961106"/>
                <a:gd name="connsiteY7" fmla="*/ 299193 h 1795123"/>
                <a:gd name="connsiteX8" fmla="*/ 299193 w 1961106"/>
                <a:gd name="connsiteY8" fmla="*/ 0 h 179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1106" h="1795123">
                  <a:moveTo>
                    <a:pt x="299193" y="0"/>
                  </a:moveTo>
                  <a:lnTo>
                    <a:pt x="1661913" y="0"/>
                  </a:lnTo>
                  <a:cubicBezTo>
                    <a:pt x="1827153" y="0"/>
                    <a:pt x="1961106" y="133953"/>
                    <a:pt x="1961106" y="299193"/>
                  </a:cubicBezTo>
                  <a:lnTo>
                    <a:pt x="1961106" y="1495930"/>
                  </a:lnTo>
                  <a:cubicBezTo>
                    <a:pt x="1961106" y="1661170"/>
                    <a:pt x="1827153" y="1795123"/>
                    <a:pt x="1661913" y="1795123"/>
                  </a:cubicBezTo>
                  <a:lnTo>
                    <a:pt x="299193" y="1795123"/>
                  </a:lnTo>
                  <a:cubicBezTo>
                    <a:pt x="133953" y="1795123"/>
                    <a:pt x="0" y="1661170"/>
                    <a:pt x="0" y="1495930"/>
                  </a:cubicBezTo>
                  <a:lnTo>
                    <a:pt x="0" y="299193"/>
                  </a:lnTo>
                  <a:cubicBezTo>
                    <a:pt x="0" y="133953"/>
                    <a:pt x="133953" y="0"/>
                    <a:pt x="299193" y="0"/>
                  </a:cubicBezTo>
                  <a:close/>
                </a:path>
              </a:pathLst>
            </a:custGeom>
            <a:noFill/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46884394-A457-42C7-95A5-889B83F6D4E4}"/>
                </a:ext>
              </a:extLst>
            </p:cNvPr>
            <p:cNvSpPr/>
            <p:nvPr/>
          </p:nvSpPr>
          <p:spPr>
            <a:xfrm rot="385854">
              <a:off x="10079733" y="5275926"/>
              <a:ext cx="2223139" cy="2204475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chemeClr val="accent4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44308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 build="p" animBg="1"/>
      <p:bldP spid="5" grpId="0" animBg="1"/>
      <p:bldP spid="6" grpId="0" animBg="1"/>
      <p:bldP spid="7" grpId="0"/>
      <p:bldP spid="9" grpId="0" animBg="1"/>
      <p:bldP spid="10" grpId="0" uiExpand="1" build="p"/>
      <p:bldP spid="11" grpId="0" build="p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bg1"/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39000">
              <a:srgbClr val="FFDBFF"/>
            </a:gs>
            <a:gs pos="84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4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1104572">
            <a:off x="672009" y="978020"/>
            <a:ext cx="4855057" cy="5906040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Si ricordi che il messaggio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si colora della simpatia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di chi l'annuncia . </a:t>
            </a:r>
          </a:p>
          <a:p>
            <a:r>
              <a:rPr lang="it-IT" dirty="0">
                <a:solidFill>
                  <a:srgbClr val="C00000"/>
                </a:solidFill>
              </a:rPr>
              <a:t>Lei deve annunciare a suo marito,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ai suoi figli e agli amici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di casa sua, ogni giorno,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la buona novella e perciò, </a:t>
            </a:r>
          </a:p>
          <a:p>
            <a:r>
              <a:rPr lang="it-IT" dirty="0">
                <a:solidFill>
                  <a:srgbClr val="C00000"/>
                </a:solidFill>
              </a:rPr>
              <a:t>ogni giorno, lei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deve essere simpatica. </a:t>
            </a:r>
          </a:p>
          <a:p>
            <a:r>
              <a:rPr lang="it-IT" dirty="0">
                <a:solidFill>
                  <a:srgbClr val="C00000"/>
                </a:solidFill>
              </a:rPr>
              <a:t>E poi, sottolineando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le sue parole con uno dei suoi arguti sorrisi, aggiunge :</a:t>
            </a:r>
            <a:br>
              <a:rPr lang="it-IT" dirty="0">
                <a:solidFill>
                  <a:srgbClr val="C00000"/>
                </a:solidFill>
              </a:rPr>
            </a:b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0F8F3F-4578-45FC-90D1-9A70D9E2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9144" r="-1" b="9144"/>
          <a:stretch/>
        </p:blipFill>
        <p:spPr>
          <a:xfrm flipH="1">
            <a:off x="7003206" y="3260785"/>
            <a:ext cx="5188794" cy="43110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4FE4D3-54E2-4CAD-A8EC-0ABE4D433B4D}"/>
              </a:ext>
            </a:extLst>
          </p:cNvPr>
          <p:cNvSpPr txBox="1"/>
          <p:nvPr/>
        </p:nvSpPr>
        <p:spPr>
          <a:xfrm rot="21113980">
            <a:off x="5986929" y="286149"/>
            <a:ext cx="4855057" cy="4120167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FF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olidFill>
                  <a:srgbClr val="002060"/>
                </a:solidFill>
              </a:rPr>
              <a:t>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«Da signorina si fece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bella e simpatica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avvincere quel giovanotto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oggi è suo marito; </a:t>
            </a:r>
          </a:p>
          <a:p>
            <a:r>
              <a:rPr lang="it-IT" dirty="0">
                <a:solidFill>
                  <a:srgbClr val="002060"/>
                </a:solidFill>
              </a:rPr>
              <a:t>da signora, deve conservarsi graziosa e amabile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per facilitargli i compiti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 marito e di padre». </a:t>
            </a:r>
            <a:br>
              <a:rPr lang="it-IT" dirty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D9C3CFF3-1134-458E-A97B-AB675F8AD8A7}"/>
              </a:ext>
            </a:extLst>
          </p:cNvPr>
          <p:cNvSpPr/>
          <p:nvPr/>
        </p:nvSpPr>
        <p:spPr>
          <a:xfrm>
            <a:off x="6294089" y="499754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0B46AA4-AC71-4AAF-BFA6-DDC72777C267}"/>
              </a:ext>
            </a:extLst>
          </p:cNvPr>
          <p:cNvSpPr/>
          <p:nvPr/>
        </p:nvSpPr>
        <p:spPr>
          <a:xfrm flipV="1">
            <a:off x="0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929C02-9DEA-4ACD-84AC-09CB34A923E3}"/>
              </a:ext>
            </a:extLst>
          </p:cNvPr>
          <p:cNvSpPr txBox="1"/>
          <p:nvPr/>
        </p:nvSpPr>
        <p:spPr>
          <a:xfrm>
            <a:off x="937437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Elemento grafico 8" descr="Firma con riempimento a tinta unita">
            <a:extLst>
              <a:ext uri="{FF2B5EF4-FFF2-40B4-BE49-F238E27FC236}">
                <a16:creationId xmlns:a16="http://schemas.microsoft.com/office/drawing/2014/main" id="{C76244FC-4B9D-41E8-9F25-B74282AA4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5339" y="-183426"/>
            <a:ext cx="1916285" cy="19162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BDAA5B-D982-4283-BA3E-5AC4910F01C7}"/>
              </a:ext>
            </a:extLst>
          </p:cNvPr>
          <p:cNvSpPr txBox="1"/>
          <p:nvPr/>
        </p:nvSpPr>
        <p:spPr>
          <a:xfrm>
            <a:off x="0" y="6951113"/>
            <a:ext cx="4913522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nei salotti </a:t>
            </a:r>
          </a:p>
        </p:txBody>
      </p:sp>
    </p:spTree>
    <p:extLst>
      <p:ext uri="{BB962C8B-B14F-4D97-AF65-F5344CB8AC3E}">
        <p14:creationId xmlns:p14="http://schemas.microsoft.com/office/powerpoint/2010/main" val="326663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animBg="1"/>
      <p:bldP spid="7" grpId="0" animBg="1"/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741">
              <a:srgbClr val="FFF6E2"/>
            </a:gs>
            <a:gs pos="41000">
              <a:srgbClr val="92D050">
                <a:alpha val="11000"/>
              </a:srgbClr>
            </a:gs>
            <a:gs pos="44000">
              <a:srgbClr val="00B0F0">
                <a:alpha val="12000"/>
              </a:srgbClr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84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8000">
              <a:srgbClr val="FFFFDC"/>
            </a:gs>
            <a:gs pos="5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0814026">
            <a:off x="1153833" y="1339852"/>
            <a:ext cx="3690708" cy="3139834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endParaRPr lang="it-IT" dirty="0"/>
          </a:p>
          <a:p>
            <a:r>
              <a:rPr lang="it-IT" spc="40" dirty="0"/>
              <a:t>«Non si dimentichi che </a:t>
            </a:r>
          </a:p>
          <a:p>
            <a:r>
              <a:rPr lang="it-IT" spc="40" dirty="0"/>
              <a:t>il cilicio più pungente, </a:t>
            </a:r>
            <a:br>
              <a:rPr lang="it-IT" spc="40" dirty="0"/>
            </a:br>
            <a:r>
              <a:rPr lang="it-IT" spc="40" dirty="0"/>
              <a:t>e forse più meritorio, </a:t>
            </a:r>
          </a:p>
          <a:p>
            <a:r>
              <a:rPr lang="it-IT" spc="40" dirty="0"/>
              <a:t>è dato dalla costanza </a:t>
            </a:r>
            <a:br>
              <a:rPr lang="it-IT" spc="40" dirty="0"/>
            </a:br>
            <a:r>
              <a:rPr lang="it-IT" spc="40" dirty="0"/>
              <a:t>del suo sorriso!».</a:t>
            </a:r>
            <a:br>
              <a:rPr lang="it-IT" dirty="0"/>
            </a:b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224945B-634C-4B4D-8CB2-85F69553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0" b="25759"/>
          <a:stretch/>
        </p:blipFill>
        <p:spPr>
          <a:xfrm>
            <a:off x="6784982" y="1"/>
            <a:ext cx="5407017" cy="3398808"/>
          </a:xfrm>
          <a:custGeom>
            <a:avLst/>
            <a:gdLst>
              <a:gd name="connsiteX0" fmla="*/ 0 w 5407017"/>
              <a:gd name="connsiteY0" fmla="*/ 0 h 3398808"/>
              <a:gd name="connsiteX1" fmla="*/ 5407017 w 5407017"/>
              <a:gd name="connsiteY1" fmla="*/ 0 h 3398808"/>
              <a:gd name="connsiteX2" fmla="*/ 5407017 w 5407017"/>
              <a:gd name="connsiteY2" fmla="*/ 3398808 h 3398808"/>
              <a:gd name="connsiteX3" fmla="*/ 1134067 w 5407017"/>
              <a:gd name="connsiteY3" fmla="*/ 3398808 h 3398808"/>
              <a:gd name="connsiteX4" fmla="*/ 1134067 w 5407017"/>
              <a:gd name="connsiteY4" fmla="*/ 3393590 h 3398808"/>
              <a:gd name="connsiteX5" fmla="*/ 1030731 w 5407017"/>
              <a:gd name="connsiteY5" fmla="*/ 3398808 h 3398808"/>
              <a:gd name="connsiteX6" fmla="*/ 0 w 5407017"/>
              <a:gd name="connsiteY6" fmla="*/ 2368077 h 3398808"/>
              <a:gd name="connsiteX7" fmla="*/ 3709 w 5407017"/>
              <a:gd name="connsiteY7" fmla="*/ 2294625 h 3398808"/>
              <a:gd name="connsiteX8" fmla="*/ 0 w 5407017"/>
              <a:gd name="connsiteY8" fmla="*/ 2294625 h 339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7017" h="3398808">
                <a:moveTo>
                  <a:pt x="0" y="0"/>
                </a:moveTo>
                <a:lnTo>
                  <a:pt x="5407017" y="0"/>
                </a:lnTo>
                <a:lnTo>
                  <a:pt x="5407017" y="3398808"/>
                </a:lnTo>
                <a:lnTo>
                  <a:pt x="1134067" y="3398808"/>
                </a:lnTo>
                <a:lnTo>
                  <a:pt x="1134067" y="3393590"/>
                </a:lnTo>
                <a:lnTo>
                  <a:pt x="1030731" y="3398808"/>
                </a:lnTo>
                <a:cubicBezTo>
                  <a:pt x="461474" y="3398808"/>
                  <a:pt x="0" y="2937334"/>
                  <a:pt x="0" y="2368077"/>
                </a:cubicBezTo>
                <a:lnTo>
                  <a:pt x="3709" y="2294625"/>
                </a:lnTo>
                <a:lnTo>
                  <a:pt x="0" y="2294625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CFF05D-8074-4C20-A820-144073D84DA1}"/>
              </a:ext>
            </a:extLst>
          </p:cNvPr>
          <p:cNvSpPr txBox="1"/>
          <p:nvPr/>
        </p:nvSpPr>
        <p:spPr>
          <a:xfrm>
            <a:off x="5072783" y="4847017"/>
            <a:ext cx="6200305" cy="199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«Per amore di Gesù, </a:t>
            </a:r>
          </a:p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sviluppa armonicamente </a:t>
            </a:r>
            <a:br>
              <a:rPr lang="it-IT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tutte le doti, </a:t>
            </a:r>
          </a:p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cui il Signore </a:t>
            </a:r>
            <a:b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stato generoso con te»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F2133DB2-FEAB-4E02-9C1D-8F6308F92DCE}"/>
              </a:ext>
            </a:extLst>
          </p:cNvPr>
          <p:cNvSpPr/>
          <p:nvPr/>
        </p:nvSpPr>
        <p:spPr>
          <a:xfrm>
            <a:off x="0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C84DBF-6576-4CA9-AA2D-DCB38C5C9E82}"/>
              </a:ext>
            </a:extLst>
          </p:cNvPr>
          <p:cNvSpPr txBox="1"/>
          <p:nvPr/>
        </p:nvSpPr>
        <p:spPr>
          <a:xfrm>
            <a:off x="4071050" y="113110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CC02D9-3B09-4D1B-BC84-8A7BB67CA776}"/>
              </a:ext>
            </a:extLst>
          </p:cNvPr>
          <p:cNvSpPr txBox="1"/>
          <p:nvPr/>
        </p:nvSpPr>
        <p:spPr>
          <a:xfrm>
            <a:off x="6497579" y="3595649"/>
            <a:ext cx="4775510" cy="12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dirty="0"/>
              <a:t>All’uomo, specie se giovane, San Francesco di Sales </a:t>
            </a:r>
            <a:br>
              <a:rPr lang="it-IT" dirty="0"/>
            </a:br>
            <a:r>
              <a:rPr lang="it-IT" dirty="0">
                <a:latin typeface="Arial Black" panose="020B0A04020102020204" pitchFamily="34" charset="0"/>
              </a:rPr>
              <a:t>presenta così la santità: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86E8FCD-2770-4C07-9066-0DA924B98C75}"/>
              </a:ext>
            </a:extLst>
          </p:cNvPr>
          <p:cNvSpPr/>
          <p:nvPr/>
        </p:nvSpPr>
        <p:spPr>
          <a:xfrm flipV="1">
            <a:off x="3133613" y="-7444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2A2747-3697-4F1C-8A2A-3855881095ED}"/>
              </a:ext>
            </a:extLst>
          </p:cNvPr>
          <p:cNvSpPr txBox="1"/>
          <p:nvPr/>
        </p:nvSpPr>
        <p:spPr>
          <a:xfrm>
            <a:off x="-31139" y="6109201"/>
            <a:ext cx="4913522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per TUTTI</a:t>
            </a:r>
          </a:p>
        </p:txBody>
      </p:sp>
      <p:pic>
        <p:nvPicPr>
          <p:cNvPr id="16" name="Elemento grafico 15" descr="Penna con piuma con riempimento a tinta unita">
            <a:extLst>
              <a:ext uri="{FF2B5EF4-FFF2-40B4-BE49-F238E27FC236}">
                <a16:creationId xmlns:a16="http://schemas.microsoft.com/office/drawing/2014/main" id="{BE002154-BB53-4C4C-B0E3-D8D62D521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842" y="180631"/>
            <a:ext cx="1851837" cy="18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6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13944 L 0.3306 -0.13923 C 0.32747 -0.14238 0.32448 -0.14616 0.32122 -0.14847 C 0.32005 -0.14952 0.31862 -0.14952 0.31745 -0.14994 C 0.3013 -0.15729 0.30924 -0.15498 0.29778 -0.1575 C 0.29492 -0.15309 0.29166 -0.14826 0.29023 -0.14238 C 0.28932 -0.1386 0.28958 -0.13461 0.28932 -0.13041 C 0.29088 -0.11739 0.29518 -0.10332 0.28828 -0.09093 C 0.28659 -0.08799 0.28333 -0.08925 0.28086 -0.08799 C 0.27682 -0.08841 0.27265 -0.0882 0.26862 -0.08946 C 0.26549 -0.09072 0.25599 -0.10185 0.25456 -0.10332 C 0.25221 -0.10185 0.24479 -0.0966 0.24245 -0.09408 C 0.24036 -0.09177 0.23854 -0.08925 0.23685 -0.08652 C 0.23307 -0.08064 0.23515 -0.07266 0.22734 -0.07014 L 0.21901 -0.06699 C 0.21432 -0.06783 0.20937 -0.06762 0.20495 -0.07014 C 0.20117 -0.07182 0.19817 -0.07644 0.19466 -0.07896 C 0.19349 -0.0798 0.19206 -0.08001 0.19088 -0.08043 C 0.18646 -0.08001 0.18164 -0.08232 0.17773 -0.07896 C 0.17578 -0.07728 0.17708 -0.07203 0.17682 -0.06846 C 0.17617 -0.05985 0.17695 -0.05082 0.17487 -0.04263 C 0.17396 -0.03885 0.17057 -0.03822 0.16836 -0.03654 C 0.15846 -0.02919 0.15755 -0.03192 0.14401 -0.03045 C 0.13711 -0.0315 0.13021 -0.03402 0.12331 -0.0336 C 0.11393 -0.03297 0.10416 -0.02625 0.09622 -0.01848 C 0.09505 -0.01743 0.09427 -0.01554 0.09336 -0.01407 C 0.09466 -0.01113 0.09596 -0.00819 0.09713 -0.00483 C 0.09778 -0.00294 0.09922 -0.00105 0.09896 0.00126 C 0.09857 0.00483 0.09674 0.00735 0.09518 0.01029 C 0.09414 0.01218 0.09271 0.01344 0.09153 0.01491 C 0.08659 0.02037 0.08997 0.01596 0.08216 0.02226 C 0.07982 0.02436 0.07773 0.02625 0.07552 0.02856 C 0.06992 0.0252 0.05755 0.01302 0.05026 0.02226 C 0.04804 0.02478 0.04831 0.03045 0.04739 0.03444 C 0.04635 0.0462 0.04844 0.04662 0.04466 0.04368 L 0.04466 0.04368 " pathEditMode="relative" rAng="0" ptsTypes="AAAAAAAAAAAAAAAAAAAAAAAAAAAAAAAAAA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831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build="p"/>
      <p:bldP spid="6" grpId="0" animBg="1"/>
      <p:bldP spid="8" grpId="0"/>
      <p:bldP spid="9" grpId="0" build="p"/>
      <p:bldP spid="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741">
              <a:srgbClr val="FFF6E2"/>
            </a:gs>
            <a:gs pos="41000">
              <a:srgbClr val="92D050">
                <a:alpha val="11000"/>
              </a:srgbClr>
            </a:gs>
            <a:gs pos="44000">
              <a:srgbClr val="00B0F0">
                <a:alpha val="12000"/>
              </a:srgbClr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84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8000">
              <a:srgbClr val="FFFFDC"/>
            </a:gs>
            <a:gs pos="5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0814026">
            <a:off x="736999" y="647259"/>
            <a:ext cx="3690708" cy="4515339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16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endParaRPr lang="it-IT" dirty="0"/>
          </a:p>
          <a:p>
            <a:pPr>
              <a:spcAft>
                <a:spcPts val="0"/>
              </a:spcAft>
            </a:pPr>
            <a:r>
              <a:rPr lang="it-IT" spc="40" dirty="0"/>
              <a:t>«Cura il tuo corpo </a:t>
            </a:r>
            <a:br>
              <a:rPr lang="it-IT" spc="40" dirty="0"/>
            </a:br>
            <a:r>
              <a:rPr lang="it-IT" spc="40" dirty="0"/>
              <a:t>con gli esercizi fisici </a:t>
            </a:r>
          </a:p>
          <a:p>
            <a:pPr>
              <a:spcAft>
                <a:spcPts val="0"/>
              </a:spcAft>
            </a:pPr>
            <a:r>
              <a:rPr lang="it-IT" spc="40" dirty="0"/>
              <a:t>e sia ben venuta </a:t>
            </a:r>
            <a:br>
              <a:rPr lang="it-IT" spc="40" dirty="0"/>
            </a:br>
            <a:r>
              <a:rPr lang="it-IT" spc="40" dirty="0"/>
              <a:t>anche la scherma </a:t>
            </a:r>
          </a:p>
          <a:p>
            <a:pPr>
              <a:spcAft>
                <a:spcPts val="0"/>
              </a:spcAft>
            </a:pPr>
            <a:r>
              <a:rPr lang="it-IT" spc="40" dirty="0">
                <a:solidFill>
                  <a:srgbClr val="002060"/>
                </a:solidFill>
              </a:rPr>
              <a:t>[oggi direbbe lo sport],</a:t>
            </a:r>
            <a:endParaRPr lang="it-IT" spc="40" dirty="0"/>
          </a:p>
          <a:p>
            <a:pPr>
              <a:spcAft>
                <a:spcPts val="0"/>
              </a:spcAft>
            </a:pPr>
            <a:r>
              <a:rPr lang="it-IT" spc="40" dirty="0"/>
              <a:t>purché il tuo corpo sia robusto, armonico e, soprattutto, </a:t>
            </a:r>
          </a:p>
          <a:p>
            <a:pPr>
              <a:spcAft>
                <a:spcPts val="0"/>
              </a:spcAft>
            </a:pPr>
            <a:r>
              <a:rPr lang="it-IT" spc="40" dirty="0"/>
              <a:t>docile allo spirito . </a:t>
            </a:r>
            <a:br>
              <a:rPr lang="it-IT" dirty="0"/>
            </a:b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224945B-634C-4B4D-8CB2-85F69553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0" b="25759"/>
          <a:stretch/>
        </p:blipFill>
        <p:spPr>
          <a:xfrm flipH="1">
            <a:off x="6784982" y="1"/>
            <a:ext cx="5407017" cy="3398808"/>
          </a:xfrm>
          <a:custGeom>
            <a:avLst/>
            <a:gdLst>
              <a:gd name="connsiteX0" fmla="*/ 0 w 5407017"/>
              <a:gd name="connsiteY0" fmla="*/ 0 h 3398808"/>
              <a:gd name="connsiteX1" fmla="*/ 5407017 w 5407017"/>
              <a:gd name="connsiteY1" fmla="*/ 0 h 3398808"/>
              <a:gd name="connsiteX2" fmla="*/ 5407017 w 5407017"/>
              <a:gd name="connsiteY2" fmla="*/ 3398808 h 3398808"/>
              <a:gd name="connsiteX3" fmla="*/ 1134067 w 5407017"/>
              <a:gd name="connsiteY3" fmla="*/ 3398808 h 3398808"/>
              <a:gd name="connsiteX4" fmla="*/ 1134067 w 5407017"/>
              <a:gd name="connsiteY4" fmla="*/ 3393590 h 3398808"/>
              <a:gd name="connsiteX5" fmla="*/ 1030731 w 5407017"/>
              <a:gd name="connsiteY5" fmla="*/ 3398808 h 3398808"/>
              <a:gd name="connsiteX6" fmla="*/ 0 w 5407017"/>
              <a:gd name="connsiteY6" fmla="*/ 2368077 h 3398808"/>
              <a:gd name="connsiteX7" fmla="*/ 3709 w 5407017"/>
              <a:gd name="connsiteY7" fmla="*/ 2294625 h 3398808"/>
              <a:gd name="connsiteX8" fmla="*/ 0 w 5407017"/>
              <a:gd name="connsiteY8" fmla="*/ 2294625 h 339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7017" h="3398808">
                <a:moveTo>
                  <a:pt x="0" y="0"/>
                </a:moveTo>
                <a:lnTo>
                  <a:pt x="5407017" y="0"/>
                </a:lnTo>
                <a:lnTo>
                  <a:pt x="5407017" y="3398808"/>
                </a:lnTo>
                <a:lnTo>
                  <a:pt x="1134067" y="3398808"/>
                </a:lnTo>
                <a:lnTo>
                  <a:pt x="1134067" y="3393590"/>
                </a:lnTo>
                <a:lnTo>
                  <a:pt x="1030731" y="3398808"/>
                </a:lnTo>
                <a:cubicBezTo>
                  <a:pt x="461474" y="3398808"/>
                  <a:pt x="0" y="2937334"/>
                  <a:pt x="0" y="2368077"/>
                </a:cubicBezTo>
                <a:lnTo>
                  <a:pt x="3709" y="2294625"/>
                </a:lnTo>
                <a:lnTo>
                  <a:pt x="0" y="2294625"/>
                </a:ln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CFF05D-8074-4C20-A820-144073D84DA1}"/>
              </a:ext>
            </a:extLst>
          </p:cNvPr>
          <p:cNvSpPr txBox="1"/>
          <p:nvPr/>
        </p:nvSpPr>
        <p:spPr>
          <a:xfrm>
            <a:off x="4986518" y="3779837"/>
            <a:ext cx="6200305" cy="3123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Arricchisci la tua mente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scienza, </a:t>
            </a:r>
          </a:p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riempi il tuo cuore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sapienza </a:t>
            </a:r>
            <a:endParaRPr lang="it-IT" sz="2800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rendere la tua città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 abitabile </a:t>
            </a:r>
            <a:endParaRPr lang="it-IT" sz="2800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tua compagnia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 gradita» 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F2133DB2-FEAB-4E02-9C1D-8F6308F92DCE}"/>
              </a:ext>
            </a:extLst>
          </p:cNvPr>
          <p:cNvSpPr/>
          <p:nvPr/>
        </p:nvSpPr>
        <p:spPr>
          <a:xfrm>
            <a:off x="322005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C84DBF-6576-4CA9-AA2D-DCB38C5C9E82}"/>
              </a:ext>
            </a:extLst>
          </p:cNvPr>
          <p:cNvSpPr txBox="1"/>
          <p:nvPr/>
        </p:nvSpPr>
        <p:spPr>
          <a:xfrm>
            <a:off x="4071050" y="113110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886E8FCD-2770-4C07-9066-0DA924B98C75}"/>
              </a:ext>
            </a:extLst>
          </p:cNvPr>
          <p:cNvSpPr/>
          <p:nvPr/>
        </p:nvSpPr>
        <p:spPr>
          <a:xfrm flipV="1">
            <a:off x="3133613" y="-7444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FB5B43-DFD0-4FED-872D-0FCEDB9DB8FA}"/>
              </a:ext>
            </a:extLst>
          </p:cNvPr>
          <p:cNvSpPr txBox="1"/>
          <p:nvPr/>
        </p:nvSpPr>
        <p:spPr>
          <a:xfrm>
            <a:off x="3385252" y="7559675"/>
            <a:ext cx="8360228" cy="5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6F9B4A6-1EC4-4590-A2E4-05EEBFE57C70}"/>
              </a:ext>
            </a:extLst>
          </p:cNvPr>
          <p:cNvSpPr txBox="1"/>
          <p:nvPr/>
        </p:nvSpPr>
        <p:spPr>
          <a:xfrm>
            <a:off x="-31139" y="6109201"/>
            <a:ext cx="4594241" cy="48800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santità per TUTTI</a:t>
            </a:r>
          </a:p>
        </p:txBody>
      </p:sp>
      <p:pic>
        <p:nvPicPr>
          <p:cNvPr id="14" name="Elemento grafico 13" descr="Penna con piuma con riempimento a tinta unita">
            <a:extLst>
              <a:ext uri="{FF2B5EF4-FFF2-40B4-BE49-F238E27FC236}">
                <a16:creationId xmlns:a16="http://schemas.microsoft.com/office/drawing/2014/main" id="{C338311C-61A5-4C0E-B3EC-3865E399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6665" y="3702326"/>
            <a:ext cx="1851837" cy="18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13 0.09261 L -0.35313 0.09282 L -0.31563 0.0987 C -0.31471 0.09891 -0.3138 0.09954 -0.31289 0.10017 C -0.31185 0.10101 -0.31094 0.10227 -0.31003 0.10311 C -0.30768 0.10059 -0.30625 0.0987 -0.30352 0.09723 C -0.30234 0.09639 -0.30104 0.09618 -0.29974 0.09555 C -0.29883 0.09408 -0.29818 0.09156 -0.29688 0.09114 C -0.29232 0.08967 -0.28919 0.09366 -0.28568 0.09723 C -0.28477 0.09807 -0.28385 0.09954 -0.28281 0.10017 C -0.28008 0.10206 -0.27721 0.10311 -0.27448 0.10479 C -0.27227 0.10416 -0.27005 0.10416 -0.26784 0.10311 C -0.26524 0.10206 -0.26016 0.09576 -0.25846 0.09408 C -0.25078 0.08673 -0.25182 0.08778 -0.24531 0.08358 C -0.24297 0.08631 -0.23385 0.09723 -0.23125 0.0987 C -0.228 0.10059 -0.22435 0.10059 -0.22096 0.10164 C -0.22057 0.10164 -0.2069 0.10101 -0.20313 0.0987 C -0.20208 0.09807 -0.2013 0.0966 -0.20039 0.09555 C -0.19909 0.0945 -0.19779 0.09366 -0.19662 0.09261 C -0.19375 0.09009 -0.19115 0.08715 -0.18815 0.08505 C -0.18477 0.08253 -0.18125 0.08106 -0.17787 0.07896 C -0.17656 0.07959 -0.17526 0.0798 -0.17409 0.08043 C -0.17214 0.08169 -0.17057 0.08484 -0.16849 0.08505 C -0.16289 0.08589 -0.15716 0.084 -0.15156 0.08358 L -0.13932 0.08043 C -0.13685 0.08001 -0.13412 0.07728 -0.1319 0.07896 C -0.12943 0.08085 -0.12891 0.08631 -0.12721 0.08967 C -0.12578 0.0924 -0.12409 0.09471 -0.12253 0.09723 C -0.1181 0.0966 -0.11367 0.09639 -0.10938 0.09555 C -0.1056 0.09492 -0.09818 0.09261 -0.09818 0.09282 C -0.09375 0.09303 -0.08932 0.09324 -0.08503 0.09408 C -0.07682 0.09576 -0.06888 0.09933 -0.06068 0.10017 C -0.05742 0.10038 -0.0543 0.09849 -0.0513 0.09723 C -0.04961 0.09639 -0.04662 0.09408 -0.04662 0.09429 L -0.05495 0.09408 L -0.0569 0.09408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animBg="1"/>
      <p:bldP spid="8" grpId="0"/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FFF6E2"/>
            </a:gs>
            <a:gs pos="52000">
              <a:srgbClr val="92D050">
                <a:alpha val="11000"/>
              </a:srgbClr>
            </a:gs>
            <a:gs pos="55000">
              <a:srgbClr val="00B0F0">
                <a:alpha val="12000"/>
              </a:srgbClr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6000">
              <a:srgbClr val="FFFFDC"/>
            </a:gs>
            <a:gs pos="6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0" y="5586460"/>
            <a:ext cx="5430728" cy="155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07000"/>
              </a:lnSpc>
              <a:spcAft>
                <a:spcPts val="800"/>
              </a:spcAft>
              <a:defRPr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880"/>
              </a:lnSpc>
            </a:pPr>
            <a:r>
              <a:rPr lang="it-IT" dirty="0">
                <a:solidFill>
                  <a:srgbClr val="002060"/>
                </a:solidFill>
              </a:rPr>
              <a:t>Con questo messaggio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San Francesco di Sales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diventa il santo dell'umanesimo 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che Paolo VI definisce plenario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AB882E-2D19-4CFB-91D2-81AE11958C54}"/>
              </a:ext>
            </a:extLst>
          </p:cNvPr>
          <p:cNvSpPr txBox="1"/>
          <p:nvPr/>
        </p:nvSpPr>
        <p:spPr>
          <a:xfrm>
            <a:off x="5592547" y="978183"/>
            <a:ext cx="6184401" cy="5830699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88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240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br>
              <a:rPr lang="it-IT" sz="1200" spc="40" dirty="0"/>
            </a:br>
            <a:r>
              <a:rPr lang="it-IT" sz="2600" spc="40" dirty="0"/>
              <a:t>«O umanisti, </a:t>
            </a:r>
            <a:br>
              <a:rPr lang="it-IT" sz="2600" spc="40" dirty="0"/>
            </a:br>
            <a:r>
              <a:rPr lang="it-IT" sz="2600" spc="40" dirty="0"/>
              <a:t>la santità per voi è a portata di mano </a:t>
            </a:r>
            <a:br>
              <a:rPr lang="it-IT" sz="2600" spc="40" dirty="0"/>
            </a:br>
            <a:r>
              <a:rPr lang="it-IT" sz="2200" i="1" spc="40" dirty="0">
                <a:latin typeface="Arial" panose="020B0604020202020204" pitchFamily="34" charset="0"/>
                <a:cs typeface="Arial" panose="020B0604020202020204" pitchFamily="34" charset="0"/>
              </a:rPr>
              <a:t>- esclama San Francesco di Sales –</a:t>
            </a:r>
          </a:p>
          <a:p>
            <a:r>
              <a:rPr lang="it-IT" sz="2600" spc="40" dirty="0"/>
              <a:t>basta che vivifichiate il vostro umanesimo </a:t>
            </a:r>
            <a:br>
              <a:rPr lang="it-IT" sz="2600" spc="40" dirty="0"/>
            </a:br>
            <a:r>
              <a:rPr lang="it-IT" sz="2600" spc="40" dirty="0"/>
              <a:t>della carità di Cristo . </a:t>
            </a:r>
          </a:p>
          <a:p>
            <a:pPr>
              <a:spcAft>
                <a:spcPts val="0"/>
              </a:spcAft>
            </a:pPr>
            <a:r>
              <a:rPr lang="it-IT" sz="2600" spc="40" dirty="0">
                <a:solidFill>
                  <a:srgbClr val="002060"/>
                </a:solidFill>
              </a:rPr>
              <a:t>Badate bene: </a:t>
            </a:r>
            <a:br>
              <a:rPr lang="it-IT" sz="2600" spc="40" dirty="0">
                <a:solidFill>
                  <a:srgbClr val="002060"/>
                </a:solidFill>
              </a:rPr>
            </a:br>
            <a:r>
              <a:rPr lang="it-IT" sz="2600" spc="40" dirty="0">
                <a:solidFill>
                  <a:srgbClr val="002060"/>
                </a:solidFill>
              </a:rPr>
              <a:t>nulla dovete sottrarre </a:t>
            </a:r>
            <a:br>
              <a:rPr lang="it-IT" sz="2600" spc="40" dirty="0">
                <a:solidFill>
                  <a:srgbClr val="002060"/>
                </a:solidFill>
              </a:rPr>
            </a:br>
            <a:r>
              <a:rPr lang="it-IT" sz="2600" spc="40" dirty="0">
                <a:solidFill>
                  <a:srgbClr val="002060"/>
                </a:solidFill>
              </a:rPr>
              <a:t>alla vostra dottrina umanistica, </a:t>
            </a:r>
          </a:p>
          <a:p>
            <a:r>
              <a:rPr lang="it-IT" sz="2600" spc="40" dirty="0">
                <a:solidFill>
                  <a:srgbClr val="002060"/>
                </a:solidFill>
              </a:rPr>
              <a:t>proprio nulla. </a:t>
            </a:r>
          </a:p>
          <a:p>
            <a:pPr>
              <a:spcAft>
                <a:spcPts val="0"/>
              </a:spcAft>
            </a:pPr>
            <a:r>
              <a:rPr lang="it-IT" sz="2600" spc="40" dirty="0"/>
              <a:t>Non si tratta di togliere, </a:t>
            </a:r>
          </a:p>
          <a:p>
            <a:r>
              <a:rPr lang="it-IT" sz="2600" spc="40" dirty="0"/>
              <a:t>ma di aggiungere».</a:t>
            </a:r>
            <a:br>
              <a:rPr lang="it-IT" sz="2600" spc="40" dirty="0"/>
            </a:br>
            <a:endParaRPr lang="it-IT" sz="1050" spc="40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6278DC97-97EC-43F6-8833-2E6C67DCC928}"/>
              </a:ext>
            </a:extLst>
          </p:cNvPr>
          <p:cNvSpPr/>
          <p:nvPr/>
        </p:nvSpPr>
        <p:spPr>
          <a:xfrm rot="16200000">
            <a:off x="8953164" y="4458446"/>
            <a:ext cx="4513410" cy="196426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CBB02999-E3BB-432A-AF4E-450460A5FD28}"/>
              </a:ext>
            </a:extLst>
          </p:cNvPr>
          <p:cNvSpPr/>
          <p:nvPr/>
        </p:nvSpPr>
        <p:spPr>
          <a:xfrm flipV="1">
            <a:off x="965510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527818-B6F1-44A9-8BD7-78BB00FC5AF9}"/>
              </a:ext>
            </a:extLst>
          </p:cNvPr>
          <p:cNvSpPr txBox="1"/>
          <p:nvPr/>
        </p:nvSpPr>
        <p:spPr>
          <a:xfrm>
            <a:off x="1902947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Immagine 8" descr="Immagine che contiene ballerino, vestito&#10;&#10;Descrizione generata automaticamente">
            <a:extLst>
              <a:ext uri="{FF2B5EF4-FFF2-40B4-BE49-F238E27FC236}">
                <a16:creationId xmlns:a16="http://schemas.microsoft.com/office/drawing/2014/main" id="{BEBAB09D-E403-4170-9C24-4B5C11728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4" b="98396" l="2632" r="98892">
                        <a14:foregroundMark x1="96268" y1="11307" x2="89474" y2="24064"/>
                        <a14:foregroundMark x1="96705" y1="10486" x2="96316" y2="11217"/>
                        <a14:foregroundMark x1="89474" y1="24064" x2="90859" y2="30838"/>
                        <a14:foregroundMark x1="60388" y1="20143" x2="57064" y2="8200"/>
                        <a14:foregroundMark x1="57064" y1="8200" x2="55351" y2="9302"/>
                        <a14:foregroundMark x1="3654" y1="10145" x2="15928" y2="24777"/>
                        <a14:foregroundMark x1="84349" y1="97148" x2="57895" y2="90909"/>
                        <a14:foregroundMark x1="57895" y1="90909" x2="45845" y2="98396"/>
                        <a14:foregroundMark x1="94784" y1="12567" x2="93075" y2="15865"/>
                        <a14:foregroundMark x1="58993" y1="10533" x2="57895" y2="8378"/>
                        <a14:foregroundMark x1="63435" y1="19251" x2="59906" y2="12323"/>
                        <a14:foregroundMark x1="53111" y1="10322" x2="52632" y2="10517"/>
                        <a14:foregroundMark x1="57895" y1="8378" x2="55290" y2="9437"/>
                        <a14:foregroundMark x1="55901" y1="8091" x2="59927" y2="9157"/>
                        <a14:foregroundMark x1="3047" y1="6952" x2="4155" y2="6952"/>
                        <a14:foregroundMark x1="96122" y1="5882" x2="94409" y2="7261"/>
                        <a14:foregroundMark x1="98892" y1="7843" x2="97091" y2="11230"/>
                        <a14:foregroundMark x1="93906" y1="9447" x2="94598" y2="7843"/>
                        <a14:foregroundMark x1="94598" y1="8734" x2="95429" y2="7487"/>
                        <a14:foregroundMark x1="61911" y1="12299" x2="62742" y2="16934"/>
                        <a14:backgroundMark x1="2770" y1="9447" x2="3463" y2="10339"/>
                        <a14:backgroundMark x1="61357" y1="9269" x2="63158" y2="11586"/>
                        <a14:backgroundMark x1="59972" y1="9091" x2="61496" y2="9982"/>
                        <a14:backgroundMark x1="54155" y1="8021" x2="56094" y2="7665"/>
                        <a14:backgroundMark x1="94321" y1="7130" x2="93352" y2="7665"/>
                        <a14:backgroundMark x1="95706" y1="9804" x2="96260" y2="9447"/>
                        <a14:backgroundMark x1="95845" y1="9982" x2="96260" y2="9804"/>
                        <a14:backgroundMark x1="94875" y1="10339" x2="95291" y2="10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9971" y="1220716"/>
            <a:ext cx="5430728" cy="4219862"/>
          </a:xfrm>
          <a:prstGeom prst="rect">
            <a:avLst/>
          </a:prstGeom>
        </p:spPr>
      </p:pic>
      <p:pic>
        <p:nvPicPr>
          <p:cNvPr id="10" name="Elemento grafico 9" descr="Firma con riempimento a tinta unita">
            <a:extLst>
              <a:ext uri="{FF2B5EF4-FFF2-40B4-BE49-F238E27FC236}">
                <a16:creationId xmlns:a16="http://schemas.microsoft.com/office/drawing/2014/main" id="{1B0FADCC-A884-4B02-9608-7C100915B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9407" y="-183426"/>
            <a:ext cx="1916285" cy="19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43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29 0.00714 L -0.40729 0.00756 L -0.35599 0.01701 C -0.35482 0.01722 -0.35352 0.01827 -0.35234 0.01932 C -0.35091 0.02079 -0.34961 0.02268 -0.34844 0.02415 C -0.34518 0.01995 -0.34323 0.01701 -0.33945 0.0147 C -0.33789 0.01323 -0.33607 0.01281 -0.33424 0.01197 C -0.33307 0.00945 -0.33216 0.00546 -0.33034 0.00483 C -0.32409 0.00252 -0.31992 0.00882 -0.3151 0.0147 C -0.3138 0.01596 -0.31263 0.01827 -0.3112 0.01932 C -0.30742 0.02247 -0.30352 0.02415 -0.29974 0.02688 C -0.29674 0.02583 -0.29375 0.02583 -0.29062 0.02415 C -0.28711 0.02247 -0.28021 0.01218 -0.27786 0.00945 C -0.26732 -0.00231 -0.26875 -0.00063 -0.2599 -0.00735 C -0.25664 -0.00294 -0.24414 0.0147 -0.24062 0.01701 C -0.2362 0.01995 -0.23112 0.01995 -0.22656 0.02163 C -0.22604 0.02163 -0.20729 0.02079 -0.20208 0.01701 C -0.20065 0.01596 -0.19961 0.01365 -0.19831 0.01197 C -0.19661 0.01029 -0.19479 0.00882 -0.19323 0.00714 C -0.18932 0.00315 -0.18568 -0.00168 -0.18164 -0.00504 C -0.17695 -0.00903 -0.17214 -0.01155 -0.16758 -0.01491 C -0.16576 -0.01386 -0.16393 -0.01344 -0.16237 -0.01239 C -0.15977 -0.0105 -0.15755 -0.00546 -0.15469 -0.00504 C -0.14701 -0.00357 -0.13919 -0.00672 -0.13151 -0.00735 L -0.11484 -0.01239 C -0.11146 -0.01323 -0.10768 -0.01764 -0.10469 -0.01491 C -0.1013 -0.01176 -0.10052 -0.00294 -0.09818 0.00252 C -0.09622 0.00672 -0.09401 0.0105 -0.0918 0.0147 C -0.08581 0.01365 -0.07969 0.01323 -0.07383 0.01197 C -0.06862 0.01092 -0.05846 0.00714 -0.05846 0.00756 C -0.05247 0.00777 -0.04635 0.00819 -0.04049 0.00945 C -0.0293 0.01218 -0.01836 0.01806 -0.00716 0.01932 C -0.00273 0.01974 0.00156 0.01659 0.0056 0.0147 C 0.00794 0.01323 0.01211 0.00945 0.01211 0.00987 L 0.00065 0.00945 L -0.00208 0.00945 " pathEditMode="relative" rAng="0" ptsTypes="AAAAAAAAAAAAAAAAAA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-1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 animBg="1"/>
      <p:bldP spid="6" grpId="0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FFF6E2"/>
            </a:gs>
            <a:gs pos="52000">
              <a:srgbClr val="92D050">
                <a:alpha val="11000"/>
              </a:srgbClr>
            </a:gs>
            <a:gs pos="55000">
              <a:srgbClr val="00B0F0">
                <a:alpha val="12000"/>
              </a:srgbClr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6000">
              <a:srgbClr val="FFFFDC"/>
            </a:gs>
            <a:gs pos="6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F52CBB-E9E1-45B7-9798-DB0266F1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7742">
            <a:off x="5783259" y="3110192"/>
            <a:ext cx="6919918" cy="4133385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C82D0CE5-67A0-4263-A33D-A3BC5BBB9579}"/>
              </a:ext>
            </a:extLst>
          </p:cNvPr>
          <p:cNvSpPr/>
          <p:nvPr/>
        </p:nvSpPr>
        <p:spPr>
          <a:xfrm>
            <a:off x="198465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20F6C0F-B86B-4692-9466-0980C4CA1A64}"/>
              </a:ext>
            </a:extLst>
          </p:cNvPr>
          <p:cNvSpPr/>
          <p:nvPr/>
        </p:nvSpPr>
        <p:spPr>
          <a:xfrm flipV="1">
            <a:off x="4117642" y="-21029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FADE8F-711F-4B77-88BA-E0754EF6D2B9}"/>
              </a:ext>
            </a:extLst>
          </p:cNvPr>
          <p:cNvSpPr txBox="1"/>
          <p:nvPr/>
        </p:nvSpPr>
        <p:spPr>
          <a:xfrm>
            <a:off x="5055079" y="99525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0910944">
            <a:off x="501214" y="2027211"/>
            <a:ext cx="6306286" cy="4314323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88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0"/>
              </a:spcAft>
              <a:defRPr sz="1200" spc="4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ts val="2800"/>
              </a:lnSpc>
              <a:spcAft>
                <a:spcPts val="400"/>
              </a:spcAft>
            </a:pPr>
            <a:br>
              <a:rPr lang="it-IT" sz="1800" dirty="0"/>
            </a:br>
            <a:r>
              <a:rPr lang="it-IT" sz="2800" dirty="0"/>
              <a:t>«È vero: </a:t>
            </a:r>
            <a:br>
              <a:rPr lang="it-IT" sz="2800" dirty="0"/>
            </a:br>
            <a:r>
              <a:rPr lang="it-IT" sz="2800" dirty="0">
                <a:solidFill>
                  <a:srgbClr val="002060"/>
                </a:solidFill>
              </a:rPr>
              <a:t>l'uomo è la misura di tutte le cose; </a:t>
            </a:r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/>
              <a:t>ma è ancora più vero </a:t>
            </a:r>
            <a:br>
              <a:rPr lang="it-IT" sz="2800" dirty="0"/>
            </a:br>
            <a:r>
              <a:rPr lang="it-IT" sz="2800" dirty="0">
                <a:solidFill>
                  <a:srgbClr val="FF0000"/>
                </a:solidFill>
              </a:rPr>
              <a:t>che la misura dell'uomo è Dio,</a:t>
            </a:r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0070C0"/>
                </a:solidFill>
              </a:rPr>
              <a:t>che è nel cielo</a:t>
            </a:r>
            <a:r>
              <a:rPr lang="it-IT" sz="2800" dirty="0"/>
              <a:t> </a:t>
            </a:r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002060"/>
                </a:solidFill>
              </a:rPr>
              <a:t>tra le stelle </a:t>
            </a:r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FF0000"/>
                </a:solidFill>
              </a:rPr>
              <a:t>e nel vostro animo, </a:t>
            </a:r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tra le vostre idee,</a:t>
            </a:r>
            <a:endParaRPr lang="it-IT" sz="2800" dirty="0"/>
          </a:p>
          <a:p>
            <a:pPr>
              <a:lnSpc>
                <a:spcPts val="2800"/>
              </a:lnSpc>
              <a:spcAft>
                <a:spcPts val="400"/>
              </a:spcAft>
            </a:pPr>
            <a:r>
              <a:rPr lang="it-IT" sz="2800" dirty="0">
                <a:solidFill>
                  <a:srgbClr val="00B050"/>
                </a:solidFill>
              </a:rPr>
              <a:t>tra le vostre idee </a:t>
            </a:r>
            <a:r>
              <a:rPr lang="it-IT" sz="2800" dirty="0">
                <a:solidFill>
                  <a:srgbClr val="BA1C9C"/>
                </a:solidFill>
              </a:rPr>
              <a:t>e i vostri affetti » . . .</a:t>
            </a:r>
            <a:br>
              <a:rPr lang="it-IT" sz="2800" dirty="0">
                <a:solidFill>
                  <a:srgbClr val="BA1C9C"/>
                </a:solidFill>
              </a:rPr>
            </a:br>
            <a:endParaRPr lang="it-IT" sz="1800" dirty="0">
              <a:solidFill>
                <a:srgbClr val="BA1C9C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122F2E-8840-4D20-B92D-8C48B30D91DC}"/>
              </a:ext>
            </a:extLst>
          </p:cNvPr>
          <p:cNvSpPr txBox="1"/>
          <p:nvPr/>
        </p:nvSpPr>
        <p:spPr>
          <a:xfrm>
            <a:off x="6145029" y="494531"/>
            <a:ext cx="5500636" cy="165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Aggiungete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vostro umanesimo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dimensione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trascendenza </a:t>
            </a:r>
          </a:p>
        </p:txBody>
      </p:sp>
      <p:pic>
        <p:nvPicPr>
          <p:cNvPr id="9" name="Elemento grafico 8" descr="Penna con piuma con riempimento a tinta unita">
            <a:extLst>
              <a:ext uri="{FF2B5EF4-FFF2-40B4-BE49-F238E27FC236}">
                <a16:creationId xmlns:a16="http://schemas.microsoft.com/office/drawing/2014/main" id="{7B9EB4B2-F0BE-4647-B9B6-F641A67E9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335" y="782082"/>
            <a:ext cx="1851837" cy="18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66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" grpId="0" uiExpand="1" build="p" animBg="1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B60530-E66A-4281-8D30-01302F77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4" b="99048" l="2560" r="93686">
                        <a14:foregroundMark x1="87201" y1="17354" x2="91809" y2="24656"/>
                        <a14:foregroundMark x1="51365" y1="5291" x2="51365" y2="5291"/>
                        <a14:foregroundMark x1="16724" y1="61058" x2="16724" y2="61058"/>
                        <a14:foregroundMark x1="13652" y1="61058" x2="13652" y2="61058"/>
                        <a14:foregroundMark x1="13652" y1="61058" x2="13652" y2="61058"/>
                        <a14:foregroundMark x1="8532" y1="84127" x2="8532" y2="84127"/>
                        <a14:foregroundMark x1="8532" y1="84127" x2="8532" y2="84127"/>
                        <a14:foregroundMark x1="7509" y1="91429" x2="7509" y2="91429"/>
                        <a14:foregroundMark x1="7509" y1="91429" x2="7509" y2="91429"/>
                        <a14:foregroundMark x1="9044" y1="92698" x2="15188" y2="75979"/>
                        <a14:foregroundMark x1="15188" y1="75979" x2="12628" y2="69630"/>
                        <a14:foregroundMark x1="2901" y1="81587" x2="5461" y2="50899"/>
                        <a14:foregroundMark x1="40614" y1="89524" x2="69625" y2="97143"/>
                        <a14:foregroundMark x1="69625" y1="97143" x2="73891" y2="97143"/>
                        <a14:foregroundMark x1="69283" y1="82857" x2="93686" y2="93545"/>
                        <a14:foregroundMark x1="93686" y1="93545" x2="78498" y2="99048"/>
                        <a14:foregroundMark x1="75939" y1="79365" x2="79522" y2="88571"/>
                        <a14:foregroundMark x1="77474" y1="76296" x2="92833" y2="88571"/>
                        <a14:foregroundMark x1="92833" y1="88571" x2="72867" y2="87619"/>
                        <a14:foregroundMark x1="89761" y1="89206" x2="92321" y2="93333"/>
                        <a14:foregroundMark x1="92321" y1="93016" x2="85154" y2="91746"/>
                        <a14:foregroundMark x1="86689" y1="91111" x2="65188" y2="9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5086" y="-76633"/>
            <a:ext cx="2156914" cy="34783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97B3DE-C826-47DB-B8A9-472817F3F6B7}"/>
              </a:ext>
            </a:extLst>
          </p:cNvPr>
          <p:cNvSpPr txBox="1"/>
          <p:nvPr/>
        </p:nvSpPr>
        <p:spPr>
          <a:xfrm rot="21019443">
            <a:off x="137675" y="818713"/>
            <a:ext cx="5748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per i religiosi non ha novità? 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le anime consacrate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Santo ha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l'intuizione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più bella .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3037E70A-F3D3-426B-A7C1-2EE085F5BDC0}"/>
              </a:ext>
            </a:extLst>
          </p:cNvPr>
          <p:cNvSpPr/>
          <p:nvPr/>
        </p:nvSpPr>
        <p:spPr>
          <a:xfrm flipV="1">
            <a:off x="5419394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CD1D93-847E-45DF-B0A7-E5E7B498796C}"/>
              </a:ext>
            </a:extLst>
          </p:cNvPr>
          <p:cNvSpPr txBox="1"/>
          <p:nvPr/>
        </p:nvSpPr>
        <p:spPr>
          <a:xfrm>
            <a:off x="6365215" y="64786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CE6FEB-1A09-44D7-8585-B3B17BC683CB}"/>
              </a:ext>
            </a:extLst>
          </p:cNvPr>
          <p:cNvSpPr txBox="1"/>
          <p:nvPr/>
        </p:nvSpPr>
        <p:spPr>
          <a:xfrm rot="21014780">
            <a:off x="511262" y="2254771"/>
            <a:ext cx="5001657" cy="2323713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88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0"/>
              </a:spcAft>
              <a:defRPr spc="4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r">
              <a:lnSpc>
                <a:spcPts val="2860"/>
              </a:lnSpc>
            </a:pPr>
            <a:r>
              <a:rPr lang="it-IT" dirty="0"/>
              <a:t>«</a:t>
            </a:r>
            <a:r>
              <a:rPr lang="it-IT" sz="2800" dirty="0"/>
              <a:t>Molte giovani dirette da lui, sentivano il fascino di Gesù </a:t>
            </a:r>
          </a:p>
          <a:p>
            <a:pPr algn="r">
              <a:lnSpc>
                <a:spcPts val="2860"/>
              </a:lnSpc>
            </a:pPr>
            <a:r>
              <a:rPr lang="it-IT" sz="2800" dirty="0"/>
              <a:t>e volevano consacrare </a:t>
            </a:r>
            <a:br>
              <a:rPr lang="it-IT" sz="2800" dirty="0"/>
            </a:br>
            <a:r>
              <a:rPr lang="it-IT" sz="2800" dirty="0"/>
              <a:t>al Signore la loro vita,</a:t>
            </a:r>
          </a:p>
          <a:p>
            <a:pPr algn="r">
              <a:lnSpc>
                <a:spcPts val="2860"/>
              </a:lnSpc>
            </a:pPr>
            <a:r>
              <a:rPr lang="it-IT" sz="2800" dirty="0"/>
              <a:t>praticando i consigli evangelici». </a:t>
            </a:r>
          </a:p>
        </p:txBody>
      </p:sp>
      <p:pic>
        <p:nvPicPr>
          <p:cNvPr id="1026" name="Picture 2" descr="Cristo fra le mani">
            <a:extLst>
              <a:ext uri="{FF2B5EF4-FFF2-40B4-BE49-F238E27FC236}">
                <a16:creationId xmlns:a16="http://schemas.microsoft.com/office/drawing/2014/main" id="{EE47D868-CC1F-45A4-AE57-3B95CAD3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135">
            <a:off x="3112669" y="4506891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46E852EE-4A8D-46EE-8522-FAD45C3F6815}"/>
              </a:ext>
            </a:extLst>
          </p:cNvPr>
          <p:cNvSpPr/>
          <p:nvPr/>
        </p:nvSpPr>
        <p:spPr>
          <a:xfrm>
            <a:off x="-74352" y="5283819"/>
            <a:ext cx="5863622" cy="227585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0C034A5-40F8-48AF-9B95-1ACDA86A2DFF}"/>
              </a:ext>
            </a:extLst>
          </p:cNvPr>
          <p:cNvSpPr/>
          <p:nvPr/>
        </p:nvSpPr>
        <p:spPr>
          <a:xfrm>
            <a:off x="6749127" y="2682167"/>
            <a:ext cx="5442872" cy="88173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6749127" y="2682167"/>
            <a:ext cx="5324542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regolarsi con queste signorine provenienti,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genere, dalla borghesia,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in quel tempo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 sulla cresta dell'onda?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Lasciarle a casa loro, </a:t>
            </a:r>
            <a:b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perché finissero per diventare </a:t>
            </a:r>
            <a:b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4065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servette dei nipoti? 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 come </a:t>
            </a:r>
            <a:r>
              <a:rPr lang="it-IT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addossare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queste figliole il </a:t>
            </a:r>
            <a:r>
              <a:rPr lang="it-IT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peso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della maternità, </a:t>
            </a:r>
            <a:r>
              <a:rPr lang="it-IT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privandole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delle </a:t>
            </a:r>
            <a:r>
              <a:rPr lang="it-IT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gioie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della maternità. </a:t>
            </a:r>
          </a:p>
        </p:txBody>
      </p:sp>
    </p:spTree>
    <p:extLst>
      <p:ext uri="{BB962C8B-B14F-4D97-AF65-F5344CB8AC3E}">
        <p14:creationId xmlns:p14="http://schemas.microsoft.com/office/powerpoint/2010/main" val="80463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8" grpId="0"/>
      <p:bldP spid="15" grpId="0" uiExpand="1" build="p" animBg="1"/>
      <p:bldP spid="6" grpId="0" animBg="1"/>
      <p:bldP spid="9" grpId="0" animBg="1"/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14000">
              <a:schemeClr val="bg1"/>
            </a:gs>
            <a:gs pos="40000">
              <a:srgbClr val="FFFF99">
                <a:alpha val="75000"/>
              </a:srgbClr>
            </a:gs>
            <a:gs pos="59262">
              <a:srgbClr val="FFDBFF"/>
            </a:gs>
            <a:gs pos="86000">
              <a:srgbClr val="FFFF99">
                <a:alpha val="75000"/>
              </a:srgbClr>
            </a:gs>
            <a:gs pos="0">
              <a:srgbClr val="FFC000"/>
            </a:gs>
            <a:gs pos="65000">
              <a:srgbClr val="FFCCFF">
                <a:alpha val="45000"/>
              </a:srgbClr>
            </a:gs>
            <a:gs pos="9000">
              <a:schemeClr val="bg1"/>
            </a:gs>
            <a:gs pos="100000">
              <a:srgbClr val="0070C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9DC158-998D-4751-9038-BE439335545C}"/>
              </a:ext>
            </a:extLst>
          </p:cNvPr>
          <p:cNvSpPr txBox="1"/>
          <p:nvPr/>
        </p:nvSpPr>
        <p:spPr>
          <a:xfrm rot="21035851">
            <a:off x="5064006" y="4261610"/>
            <a:ext cx="5606283" cy="254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Egli allora le raccolse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una Congregazione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 l'austerità </a:t>
            </a:r>
            <a:br>
              <a:rPr lang="it-IT" sz="2400" dirty="0">
                <a:solidFill>
                  <a:srgbClr val="FF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molto discreta </a:t>
            </a:r>
            <a:br>
              <a:rPr lang="it-IT" sz="2400" dirty="0">
                <a:solidFill>
                  <a:srgbClr val="FF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la bontà cortese </a:t>
            </a:r>
            <a:br>
              <a:rPr lang="it-IT" sz="2400" dirty="0">
                <a:solidFill>
                  <a:srgbClr val="FF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la regina. 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0AD84612-2C7E-4730-BA9B-5354B248AC32}"/>
              </a:ext>
            </a:extLst>
          </p:cNvPr>
          <p:cNvSpPr/>
          <p:nvPr/>
        </p:nvSpPr>
        <p:spPr>
          <a:xfrm flipV="1">
            <a:off x="7334976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3DACA2-6C77-441C-A439-45D885044376}"/>
              </a:ext>
            </a:extLst>
          </p:cNvPr>
          <p:cNvSpPr txBox="1"/>
          <p:nvPr/>
        </p:nvSpPr>
        <p:spPr>
          <a:xfrm>
            <a:off x="8272413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7A04333-BE29-4222-BBB5-172ACBF7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2" b="97581" l="0" r="97104">
                        <a14:foregroundMark x1="6133" y1="20968" x2="17376" y2="11290"/>
                        <a14:foregroundMark x1="17376" y1="11290" x2="27257" y2="28226"/>
                        <a14:foregroundMark x1="27257" y1="28226" x2="29983" y2="46774"/>
                        <a14:foregroundMark x1="29983" y1="46774" x2="28620" y2="64919"/>
                        <a14:foregroundMark x1="28620" y1="64919" x2="21806" y2="81048"/>
                        <a14:foregroundMark x1="21806" y1="81048" x2="10903" y2="83065"/>
                        <a14:foregroundMark x1="10903" y1="83065" x2="3578" y2="77419"/>
                        <a14:foregroundMark x1="3578" y1="77419" x2="3918" y2="21371"/>
                        <a14:foregroundMark x1="3918" y1="21371" x2="1193" y2="19758"/>
                        <a14:foregroundMark x1="79216" y1="66532" x2="75128" y2="37500"/>
                        <a14:foregroundMark x1="75128" y1="37500" x2="80068" y2="22177"/>
                        <a14:foregroundMark x1="80068" y1="22177" x2="90971" y2="24194"/>
                        <a14:foregroundMark x1="90971" y1="24194" x2="97956" y2="40323"/>
                        <a14:foregroundMark x1="97956" y1="40323" x2="97104" y2="61694"/>
                        <a14:foregroundMark x1="97104" y1="61694" x2="89438" y2="79032"/>
                        <a14:foregroundMark x1="89438" y1="79032" x2="80579" y2="76613"/>
                        <a14:foregroundMark x1="80579" y1="76613" x2="74787" y2="64516"/>
                        <a14:foregroundMark x1="74787" y1="64516" x2="74106" y2="33468"/>
                        <a14:foregroundMark x1="74106" y1="33468" x2="83475" y2="21371"/>
                        <a14:foregroundMark x1="46508" y1="66532" x2="40716" y2="40323"/>
                        <a14:foregroundMark x1="40716" y1="40323" x2="44804" y2="24597"/>
                        <a14:foregroundMark x1="44804" y1="24597" x2="54514" y2="38710"/>
                        <a14:foregroundMark x1="54514" y1="38710" x2="55707" y2="65726"/>
                        <a14:foregroundMark x1="55707" y1="65726" x2="47019" y2="70161"/>
                        <a14:foregroundMark x1="47019" y1="70161" x2="46337" y2="68548"/>
                        <a14:foregroundMark x1="50596" y1="64516" x2="47530" y2="45968"/>
                        <a14:foregroundMark x1="47530" y1="45968" x2="52129" y2="50000"/>
                        <a14:foregroundMark x1="48552" y1="20161" x2="55707" y2="37097"/>
                        <a14:foregroundMark x1="55707" y1="37097" x2="56559" y2="66129"/>
                        <a14:foregroundMark x1="56559" y1="66129" x2="45145" y2="72581"/>
                        <a14:foregroundMark x1="45145" y1="72581" x2="37990" y2="52016"/>
                        <a14:foregroundMark x1="37990" y1="52016" x2="40204" y2="30645"/>
                        <a14:foregroundMark x1="40204" y1="30645" x2="50426" y2="21774"/>
                        <a14:foregroundMark x1="50426" y1="21774" x2="50426" y2="21774"/>
                        <a14:foregroundMark x1="52811" y1="25403" x2="59114" y2="45968"/>
                        <a14:foregroundMark x1="59114" y1="45968" x2="57070" y2="70565"/>
                        <a14:foregroundMark x1="57070" y1="70565" x2="53492" y2="75403"/>
                        <a14:foregroundMark x1="53492" y1="75403" x2="43271" y2="70565"/>
                        <a14:foregroundMark x1="48552" y1="78629" x2="39864" y2="66129"/>
                        <a14:foregroundMark x1="39864" y1="66129" x2="45826" y2="79032"/>
                        <a14:foregroundMark x1="45826" y1="79032" x2="49574" y2="79032"/>
                        <a14:foregroundMark x1="46337" y1="41532" x2="48211" y2="41129"/>
                        <a14:foregroundMark x1="52300" y1="44355" x2="52811" y2="54435"/>
                        <a14:foregroundMark x1="14991" y1="97581" x2="13629" y2="96371"/>
                        <a14:foregroundMark x1="0" y1="70161" x2="852" y2="71774"/>
                        <a14:foregroundMark x1="8348" y1="9677" x2="16354" y2="10887"/>
                        <a14:foregroundMark x1="16354" y1="10887" x2="16184" y2="5242"/>
                        <a14:foregroundMark x1="46848" y1="16935" x2="55196" y2="19758"/>
                        <a14:foregroundMark x1="55196" y1="19758" x2="58092" y2="29435"/>
                        <a14:foregroundMark x1="51107" y1="17339" x2="58262" y2="29435"/>
                        <a14:foregroundMark x1="58262" y1="29435" x2="59114" y2="342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93" y="1549435"/>
            <a:ext cx="6256007" cy="26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441E35-B90A-4121-9137-0211D086F0F7}"/>
              </a:ext>
            </a:extLst>
          </p:cNvPr>
          <p:cNvSpPr txBox="1"/>
          <p:nvPr/>
        </p:nvSpPr>
        <p:spPr>
          <a:xfrm>
            <a:off x="553985" y="349939"/>
            <a:ext cx="5826785" cy="4799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 mandarle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queste figliole?</a:t>
            </a:r>
          </a:p>
          <a:p>
            <a:pPr>
              <a:lnSpc>
                <a:spcPts val="2880"/>
              </a:lnSpc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 le suore dei </a:t>
            </a:r>
            <a: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monasteri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penitenti? </a:t>
            </a:r>
          </a:p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la loro salute reggerebbe? </a:t>
            </a:r>
          </a:p>
          <a:p>
            <a:pPr>
              <a:lnSpc>
                <a:spcPts val="2880"/>
              </a:lnSpc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 le figlie del suo carissimo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 Vincenzo de' Paoli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le Suore della carità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dovevano essere le serve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Gesù sofferente tra i poveri.</a:t>
            </a: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di serve quelle figlie </a:t>
            </a:r>
            <a:br>
              <a:rPr lang="it-IT" sz="2400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borghesia</a:t>
            </a:r>
            <a:br>
              <a:rPr lang="it-IT" sz="2400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avevano i muscoli.</a:t>
            </a:r>
            <a:endParaRPr lang="it-IT" sz="2400" dirty="0">
              <a:ln>
                <a:solidFill>
                  <a:srgbClr val="FFFF00"/>
                </a:solidFill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 descr="monastero di clausura le Visitandine di Treviso ">
            <a:extLst>
              <a:ext uri="{FF2B5EF4-FFF2-40B4-BE49-F238E27FC236}">
                <a16:creationId xmlns:a16="http://schemas.microsoft.com/office/drawing/2014/main" id="{8F2C78B6-8376-4560-BD39-3BE67FAD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 b="725"/>
          <a:stretch>
            <a:fillRect/>
          </a:stretch>
        </p:blipFill>
        <p:spPr bwMode="auto">
          <a:xfrm>
            <a:off x="2569194" y="4964829"/>
            <a:ext cx="4780197" cy="2558297"/>
          </a:xfrm>
          <a:custGeom>
            <a:avLst/>
            <a:gdLst>
              <a:gd name="connsiteX0" fmla="*/ 2337788 w 4810125"/>
              <a:gd name="connsiteY0" fmla="*/ 0 h 2574314"/>
              <a:gd name="connsiteX1" fmla="*/ 4687236 w 4810125"/>
              <a:gd name="connsiteY1" fmla="*/ 1095395 h 2574314"/>
              <a:gd name="connsiteX2" fmla="*/ 4810125 w 4810125"/>
              <a:gd name="connsiteY2" fmla="*/ 1261727 h 2574314"/>
              <a:gd name="connsiteX3" fmla="*/ 4810125 w 4810125"/>
              <a:gd name="connsiteY3" fmla="*/ 2574314 h 2574314"/>
              <a:gd name="connsiteX4" fmla="*/ 0 w 4810125"/>
              <a:gd name="connsiteY4" fmla="*/ 2574314 h 2574314"/>
              <a:gd name="connsiteX5" fmla="*/ 0 w 4810125"/>
              <a:gd name="connsiteY5" fmla="*/ 1082294 h 2574314"/>
              <a:gd name="connsiteX6" fmla="*/ 159680 w 4810125"/>
              <a:gd name="connsiteY6" fmla="*/ 902890 h 2574314"/>
              <a:gd name="connsiteX7" fmla="*/ 2337788 w 4810125"/>
              <a:gd name="connsiteY7" fmla="*/ 0 h 25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0125" h="2574314">
                <a:moveTo>
                  <a:pt x="2337788" y="0"/>
                </a:moveTo>
                <a:cubicBezTo>
                  <a:pt x="3295237" y="0"/>
                  <a:pt x="4146465" y="429413"/>
                  <a:pt x="4687236" y="1095395"/>
                </a:cubicBezTo>
                <a:lnTo>
                  <a:pt x="4810125" y="1261727"/>
                </a:lnTo>
                <a:lnTo>
                  <a:pt x="4810125" y="2574314"/>
                </a:lnTo>
                <a:lnTo>
                  <a:pt x="0" y="2574314"/>
                </a:lnTo>
                <a:lnTo>
                  <a:pt x="0" y="1082294"/>
                </a:lnTo>
                <a:lnTo>
                  <a:pt x="159680" y="902890"/>
                </a:lnTo>
                <a:cubicBezTo>
                  <a:pt x="700418" y="347824"/>
                  <a:pt x="1476084" y="0"/>
                  <a:pt x="2337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74428DF0-0D3C-4862-BF42-035EDD359B1A}"/>
              </a:ext>
            </a:extLst>
          </p:cNvPr>
          <p:cNvSpPr/>
          <p:nvPr/>
        </p:nvSpPr>
        <p:spPr>
          <a:xfrm>
            <a:off x="-45596" y="4964829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3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/>
      <p:bldP spid="12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2A241E3-FED6-49EF-B505-3958E34E9A9C}"/>
              </a:ext>
            </a:extLst>
          </p:cNvPr>
          <p:cNvSpPr/>
          <p:nvPr/>
        </p:nvSpPr>
        <p:spPr>
          <a:xfrm>
            <a:off x="3870319" y="0"/>
            <a:ext cx="4779455" cy="533112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94DB9D5-22B3-4AE9-9977-CD69FD1A0136}"/>
              </a:ext>
            </a:extLst>
          </p:cNvPr>
          <p:cNvSpPr/>
          <p:nvPr/>
        </p:nvSpPr>
        <p:spPr>
          <a:xfrm>
            <a:off x="0" y="5464366"/>
            <a:ext cx="12192000" cy="2095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testo, cornice, dipingendo, vecchio&#10;&#10;Descrizione generata automaticamente">
            <a:extLst>
              <a:ext uri="{FF2B5EF4-FFF2-40B4-BE49-F238E27FC236}">
                <a16:creationId xmlns:a16="http://schemas.microsoft.com/office/drawing/2014/main" id="{12A46716-E668-43F9-A0E6-F835143D9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2000"/>
                    </a14:imgEffect>
                    <a14:imgEffect>
                      <a14:brightnessContrast bright="1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74007" cy="5331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5BBA95-5EA9-4F01-A9F2-6D634D80B091}"/>
              </a:ext>
            </a:extLst>
          </p:cNvPr>
          <p:cNvSpPr txBox="1"/>
          <p:nvPr/>
        </p:nvSpPr>
        <p:spPr>
          <a:xfrm rot="21102241">
            <a:off x="4098194" y="631415"/>
            <a:ext cx="48565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Famiglia Salesiana: </a:t>
            </a:r>
            <a:b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festeggia:  </a:t>
            </a:r>
            <a:endParaRPr lang="it-IT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Francesco di Sales </a:t>
            </a:r>
            <a:endParaRPr lang="it-IT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patrono e titolare della </a:t>
            </a:r>
            <a:br>
              <a:rPr lang="it-IT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Congregazione Salesiana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ricorre inoltre </a:t>
            </a:r>
            <a:br>
              <a:rPr lang="it-IT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memoria mensile </a:t>
            </a:r>
            <a:br>
              <a:rPr 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 Maria Ausiliatrice  </a:t>
            </a:r>
          </a:p>
          <a:p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patrona dell'intera </a:t>
            </a:r>
            <a:b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Famiglia Salesiana.</a:t>
            </a:r>
          </a:p>
        </p:txBody>
      </p:sp>
      <p:pic>
        <p:nvPicPr>
          <p:cNvPr id="10" name="Immagine 9" descr="Immagine che contiene cornice, dipingendo, finestra&#10;&#10;Descrizione generata automaticamente">
            <a:extLst>
              <a:ext uri="{FF2B5EF4-FFF2-40B4-BE49-F238E27FC236}">
                <a16:creationId xmlns:a16="http://schemas.microsoft.com/office/drawing/2014/main" id="{FD106A3C-5095-468A-B885-9273DA4919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188"/>
                    </a14:imgEffect>
                    <a14:imgEffect>
                      <a14:saturation sat="14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852" y="0"/>
            <a:ext cx="3410148" cy="53311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2AA733-2D5B-413F-A444-EE7FAB57B832}"/>
              </a:ext>
            </a:extLst>
          </p:cNvPr>
          <p:cNvSpPr txBox="1"/>
          <p:nvPr/>
        </p:nvSpPr>
        <p:spPr>
          <a:xfrm>
            <a:off x="1965960" y="5549548"/>
            <a:ext cx="1022603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  <a:t>I mondani immaginano che la devozione alla Madonna </a:t>
            </a:r>
            <a:b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</a:br>
            <a: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  <a:t>consista nel portare il rosario alla cintura e sono convinti </a:t>
            </a:r>
            <a:b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</a:br>
            <a: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  <a:t>che è sufficiente dirne una certa quantità senza fare altro. </a:t>
            </a:r>
            <a:br>
              <a:rPr lang="it-IT" sz="2400" i="1" spc="50" dirty="0">
                <a:ln w="9525">
                  <a:noFill/>
                </a:ln>
                <a:solidFill>
                  <a:schemeClr val="bg1"/>
                </a:solidFill>
                <a:latin typeface="Gauge Heavy" pitchFamily="2" charset="0"/>
              </a:rPr>
            </a:br>
            <a:r>
              <a:rPr lang="it-IT" sz="2400" i="1" spc="50" dirty="0">
                <a:ln w="9525">
                  <a:noFill/>
                </a:ln>
                <a:solidFill>
                  <a:srgbClr val="FFC000"/>
                </a:solidFill>
                <a:latin typeface="Gauge Heavy" pitchFamily="2" charset="0"/>
              </a:rPr>
              <a:t>Si sbagliano di molto: la nostra cara Signora </a:t>
            </a:r>
            <a:br>
              <a:rPr lang="it-IT" sz="2400" i="1" spc="50" dirty="0">
                <a:ln w="9525">
                  <a:noFill/>
                </a:ln>
                <a:solidFill>
                  <a:srgbClr val="FFC000"/>
                </a:solidFill>
                <a:latin typeface="Gauge Heavy" pitchFamily="2" charset="0"/>
              </a:rPr>
            </a:br>
            <a:r>
              <a:rPr lang="it-IT" sz="2400" i="1" spc="50" dirty="0">
                <a:ln w="9525">
                  <a:noFill/>
                </a:ln>
                <a:solidFill>
                  <a:srgbClr val="FFC000"/>
                </a:solidFill>
                <a:latin typeface="Gauge Heavy" pitchFamily="2" charset="0"/>
              </a:rPr>
              <a:t>vuole che si faccia quello che comanda suo Figlio. </a:t>
            </a:r>
            <a:r>
              <a:rPr lang="it-IT" sz="2000" i="1" spc="50" dirty="0">
                <a:ln w="9525">
                  <a:noFill/>
                </a:ln>
                <a:solidFill>
                  <a:srgbClr val="FFFF00"/>
                </a:solidFill>
                <a:latin typeface="Gauge Heavy" pitchFamily="2" charset="0"/>
              </a:rPr>
              <a:t>(</a:t>
            </a:r>
            <a:r>
              <a:rPr lang="it-IT" sz="2000" i="1" spc="50" dirty="0" err="1">
                <a:ln w="9525">
                  <a:noFill/>
                </a:ln>
                <a:solidFill>
                  <a:srgbClr val="FFFF00"/>
                </a:solidFill>
                <a:latin typeface="Gauge Heavy" pitchFamily="2" charset="0"/>
              </a:rPr>
              <a:t>S.Fr.Sales</a:t>
            </a:r>
            <a:r>
              <a:rPr lang="it-IT" sz="2000" i="1" spc="50" dirty="0">
                <a:ln w="9525">
                  <a:noFill/>
                </a:ln>
                <a:solidFill>
                  <a:srgbClr val="FFFF00"/>
                </a:solidFill>
                <a:latin typeface="Gauge Heavy" pitchFamily="2" charset="0"/>
              </a:rPr>
              <a:t>)</a:t>
            </a:r>
            <a:endParaRPr lang="it-IT" sz="2800" i="1" spc="50" dirty="0">
              <a:ln w="9525">
                <a:noFill/>
              </a:ln>
              <a:solidFill>
                <a:srgbClr val="FFFF00"/>
              </a:solidFill>
              <a:latin typeface="Gauge Heavy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C094ED-97A3-409F-B980-45925D923AB7}"/>
              </a:ext>
            </a:extLst>
          </p:cNvPr>
          <p:cNvSpPr txBox="1"/>
          <p:nvPr/>
        </p:nvSpPr>
        <p:spPr>
          <a:xfrm>
            <a:off x="9540607" y="4715219"/>
            <a:ext cx="235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24 gennaio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B3E8D7-C3D0-4540-AD74-2EB247B57EA3}"/>
              </a:ext>
            </a:extLst>
          </p:cNvPr>
          <p:cNvSpPr txBox="1"/>
          <p:nvPr/>
        </p:nvSpPr>
        <p:spPr>
          <a:xfrm>
            <a:off x="582557" y="4715219"/>
            <a:ext cx="235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24 maggio</a:t>
            </a:r>
            <a:endParaRPr lang="it-IT" sz="28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BFD857B-3C80-4094-AF15-716FA19BE566}"/>
              </a:ext>
            </a:extLst>
          </p:cNvPr>
          <p:cNvSpPr txBox="1"/>
          <p:nvPr/>
        </p:nvSpPr>
        <p:spPr>
          <a:xfrm>
            <a:off x="3870319" y="187998"/>
            <a:ext cx="977104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24</a:t>
            </a:r>
            <a:endParaRPr lang="it-IT" sz="3600" dirty="0">
              <a:solidFill>
                <a:srgbClr val="FFFF00"/>
              </a:solidFill>
            </a:endParaRPr>
          </a:p>
        </p:txBody>
      </p:sp>
      <p:pic>
        <p:nvPicPr>
          <p:cNvPr id="20" name="Immagine 19" descr="Immagine che contiene interni, mollusco, decorato, ciprea&#10;&#10;Descrizione generata automaticamente">
            <a:extLst>
              <a:ext uri="{FF2B5EF4-FFF2-40B4-BE49-F238E27FC236}">
                <a16:creationId xmlns:a16="http://schemas.microsoft.com/office/drawing/2014/main" id="{E2DE5DA8-CA7A-4CD6-9B89-611EA6B088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670619"/>
            <a:ext cx="1929306" cy="1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78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4" grpId="0" uiExpand="1" build="p"/>
      <p:bldP spid="11" grpId="0" uiExpand="1" build="p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FFF6E2"/>
            </a:gs>
            <a:gs pos="52000">
              <a:srgbClr val="92D050">
                <a:alpha val="11000"/>
              </a:srgbClr>
            </a:gs>
            <a:gs pos="55000">
              <a:srgbClr val="00B0F0">
                <a:alpha val="12000"/>
              </a:srgbClr>
            </a:gs>
            <a:gs pos="31000">
              <a:srgbClr val="FFFDDE"/>
            </a:gs>
            <a:gs pos="18000">
              <a:srgbClr val="FFFF99">
                <a:alpha val="75000"/>
              </a:srgbClr>
            </a:gs>
            <a:gs pos="9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6000">
              <a:srgbClr val="FFFFDC"/>
            </a:gs>
            <a:gs pos="65000">
              <a:srgbClr val="FFCCFF">
                <a:alpha val="45000"/>
              </a:srgbClr>
            </a:gs>
            <a:gs pos="100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6488199" y="2209611"/>
            <a:ext cx="5156763" cy="5201296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88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0"/>
              </a:spcAft>
              <a:defRPr sz="1200" spc="4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br>
              <a:rPr lang="it-IT" sz="1600" dirty="0"/>
            </a:br>
            <a:r>
              <a:rPr lang="it-IT" sz="2600" dirty="0"/>
              <a:t>Care figliole, 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– diceva loro – </a:t>
            </a:r>
          </a:p>
          <a:p>
            <a:r>
              <a:rPr lang="it-IT" sz="2600" dirty="0"/>
              <a:t>voi non avete un fisico robusto </a:t>
            </a:r>
            <a:r>
              <a:rPr lang="it-IT" sz="2600" dirty="0">
                <a:solidFill>
                  <a:srgbClr val="002060"/>
                </a:solidFill>
              </a:rPr>
              <a:t>per essere le serve </a:t>
            </a:r>
            <a:br>
              <a:rPr lang="it-IT" sz="2600" dirty="0">
                <a:solidFill>
                  <a:srgbClr val="002060"/>
                </a:solidFill>
              </a:rPr>
            </a:br>
            <a:r>
              <a:rPr lang="it-IT" sz="2600" dirty="0">
                <a:solidFill>
                  <a:srgbClr val="002060"/>
                </a:solidFill>
              </a:rPr>
              <a:t>dei poveri e dei malati,</a:t>
            </a:r>
          </a:p>
          <a:p>
            <a:r>
              <a:rPr lang="it-IT" sz="2600" dirty="0"/>
              <a:t>neppure siete in grado </a:t>
            </a:r>
            <a:br>
              <a:rPr lang="it-IT" sz="2600" dirty="0"/>
            </a:br>
            <a:r>
              <a:rPr lang="it-IT" sz="2600" dirty="0">
                <a:solidFill>
                  <a:srgbClr val="002060"/>
                </a:solidFill>
              </a:rPr>
              <a:t>di essere delle penitenti, </a:t>
            </a:r>
          </a:p>
          <a:p>
            <a:r>
              <a:rPr lang="it-IT" sz="2600" dirty="0"/>
              <a:t>però avete </a:t>
            </a:r>
            <a:br>
              <a:rPr lang="it-IT" sz="2600" dirty="0"/>
            </a:br>
            <a:r>
              <a:rPr lang="it-IT" sz="2600" dirty="0">
                <a:solidFill>
                  <a:srgbClr val="BA1C9C"/>
                </a:solidFill>
              </a:rPr>
              <a:t>un cuore assai sensibile </a:t>
            </a:r>
          </a:p>
          <a:p>
            <a:r>
              <a:rPr lang="it-IT" sz="2600" dirty="0"/>
              <a:t>e perciò molto preparato </a:t>
            </a:r>
            <a:br>
              <a:rPr lang="it-IT" sz="2600" dirty="0"/>
            </a:br>
            <a:r>
              <a:rPr lang="it-IT" sz="260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a comprendere il Cuore di Gesù. </a:t>
            </a:r>
            <a:br>
              <a:rPr lang="it-IT" sz="260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</a:br>
            <a:endParaRPr lang="it-IT" sz="1100" dirty="0">
              <a:ln>
                <a:solidFill>
                  <a:srgbClr val="FFC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858031FA-8B65-490F-B481-A60FD45E06A1}"/>
              </a:ext>
            </a:extLst>
          </p:cNvPr>
          <p:cNvSpPr/>
          <p:nvPr/>
        </p:nvSpPr>
        <p:spPr>
          <a:xfrm>
            <a:off x="30520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677D7613-59C8-475B-ABB2-E4BBB261B58A}"/>
              </a:ext>
            </a:extLst>
          </p:cNvPr>
          <p:cNvSpPr/>
          <p:nvPr/>
        </p:nvSpPr>
        <p:spPr>
          <a:xfrm flipV="1">
            <a:off x="4117642" y="-21029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76D3CB-9C3B-4E7E-B074-6470B85F57FB}"/>
              </a:ext>
            </a:extLst>
          </p:cNvPr>
          <p:cNvSpPr txBox="1"/>
          <p:nvPr/>
        </p:nvSpPr>
        <p:spPr>
          <a:xfrm>
            <a:off x="5055079" y="99525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77EB1F-9337-4E3C-9E6D-0D340D8DAE8C}"/>
              </a:ext>
            </a:extLst>
          </p:cNvPr>
          <p:cNvSpPr txBox="1"/>
          <p:nvPr/>
        </p:nvSpPr>
        <p:spPr>
          <a:xfrm rot="21042923">
            <a:off x="432912" y="1039165"/>
            <a:ext cx="4619926" cy="230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Ecco, in termini nostri,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leitmotiv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suoi fervorini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crearono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nella Chiesa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uno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spirito nuovo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vita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religiosa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CAF8075E-ABB3-442B-B7C7-3F070E9CC7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46" y="-101591"/>
            <a:ext cx="2734623" cy="3259994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192879E6-26D8-4607-9D34-D41CFD0C8B65}"/>
              </a:ext>
            </a:extLst>
          </p:cNvPr>
          <p:cNvGrpSpPr/>
          <p:nvPr/>
        </p:nvGrpSpPr>
        <p:grpSpPr>
          <a:xfrm>
            <a:off x="277573" y="4036020"/>
            <a:ext cx="3570604" cy="3644841"/>
            <a:chOff x="641103" y="3914834"/>
            <a:chExt cx="3570604" cy="3644841"/>
          </a:xfrm>
        </p:grpSpPr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0E3F3DF7-AF9B-4F45-BC2E-D0CE406ED823}"/>
                </a:ext>
              </a:extLst>
            </p:cNvPr>
            <p:cNvSpPr/>
            <p:nvPr/>
          </p:nvSpPr>
          <p:spPr>
            <a:xfrm rot="385854">
              <a:off x="641103" y="3914834"/>
              <a:ext cx="3570604" cy="3644841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chemeClr val="accent4">
                <a:alpha val="58000"/>
              </a:schemeClr>
            </a:solidFill>
            <a:ln>
              <a:solidFill>
                <a:srgbClr val="FFC000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0ECB8F62-B6BD-48A7-B53A-810D918D74B3}"/>
                </a:ext>
              </a:extLst>
            </p:cNvPr>
            <p:cNvSpPr/>
            <p:nvPr/>
          </p:nvSpPr>
          <p:spPr>
            <a:xfrm rot="183917">
              <a:off x="1121945" y="4481376"/>
              <a:ext cx="2559967" cy="247438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556" r="-23556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n>
                  <a:solidFill>
                    <a:schemeClr val="accent4"/>
                  </a:solidFill>
                </a:ln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340B4CA-A11B-45C1-B623-3060845A2C59}"/>
              </a:ext>
            </a:extLst>
          </p:cNvPr>
          <p:cNvGrpSpPr/>
          <p:nvPr/>
        </p:nvGrpSpPr>
        <p:grpSpPr>
          <a:xfrm>
            <a:off x="3281180" y="2230984"/>
            <a:ext cx="3207019" cy="3273697"/>
            <a:chOff x="3281180" y="2230984"/>
            <a:chExt cx="3207019" cy="3273697"/>
          </a:xfrm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C21BBDDC-9376-4E59-BC02-FB6B08487B62}"/>
                </a:ext>
              </a:extLst>
            </p:cNvPr>
            <p:cNvSpPr/>
            <p:nvPr/>
          </p:nvSpPr>
          <p:spPr>
            <a:xfrm rot="385854">
              <a:off x="3281180" y="2230984"/>
              <a:ext cx="3207019" cy="3273697"/>
            </a:xfrm>
            <a:custGeom>
              <a:avLst/>
              <a:gdLst>
                <a:gd name="connsiteX0" fmla="*/ 892197 w 1836038"/>
                <a:gd name="connsiteY0" fmla="*/ 1380828 h 1805943"/>
                <a:gd name="connsiteX1" fmla="*/ 1105261 w 1836038"/>
                <a:gd name="connsiteY1" fmla="*/ 1552030 h 1805943"/>
                <a:gd name="connsiteX2" fmla="*/ 999100 w 1836038"/>
                <a:gd name="connsiteY2" fmla="*/ 1805943 h 1805943"/>
                <a:gd name="connsiteX3" fmla="*/ 810703 w 1836038"/>
                <a:gd name="connsiteY3" fmla="*/ 1446310 h 1805943"/>
                <a:gd name="connsiteX4" fmla="*/ 1192867 w 1836038"/>
                <a:gd name="connsiteY4" fmla="*/ 1342497 h 1805943"/>
                <a:gd name="connsiteX5" fmla="*/ 1284066 w 1836038"/>
                <a:gd name="connsiteY5" fmla="*/ 1361613 h 1805943"/>
                <a:gd name="connsiteX6" fmla="*/ 1289258 w 1836038"/>
                <a:gd name="connsiteY6" fmla="*/ 1699875 h 1805943"/>
                <a:gd name="connsiteX7" fmla="*/ 1105261 w 1836038"/>
                <a:gd name="connsiteY7" fmla="*/ 1552030 h 1805943"/>
                <a:gd name="connsiteX8" fmla="*/ 762736 w 1836038"/>
                <a:gd name="connsiteY8" fmla="*/ 1354744 h 1805943"/>
                <a:gd name="connsiteX9" fmla="*/ 810703 w 1836038"/>
                <a:gd name="connsiteY9" fmla="*/ 1446310 h 1805943"/>
                <a:gd name="connsiteX10" fmla="*/ 495136 w 1836038"/>
                <a:gd name="connsiteY10" fmla="*/ 1699875 h 1805943"/>
                <a:gd name="connsiteX11" fmla="*/ 499334 w 1836038"/>
                <a:gd name="connsiteY11" fmla="*/ 1426376 h 1805943"/>
                <a:gd name="connsiteX12" fmla="*/ 1526174 w 1836038"/>
                <a:gd name="connsiteY12" fmla="*/ 1146815 h 1805943"/>
                <a:gd name="connsiteX13" fmla="*/ 1695515 w 1836038"/>
                <a:gd name="connsiteY13" fmla="*/ 1447855 h 1805943"/>
                <a:gd name="connsiteX14" fmla="*/ 1284066 w 1836038"/>
                <a:gd name="connsiteY14" fmla="*/ 1361613 h 1805943"/>
                <a:gd name="connsiteX15" fmla="*/ 1281549 w 1836038"/>
                <a:gd name="connsiteY15" fmla="*/ 1197613 h 1805943"/>
                <a:gd name="connsiteX16" fmla="*/ 412009 w 1836038"/>
                <a:gd name="connsiteY16" fmla="*/ 1178750 h 1805943"/>
                <a:gd name="connsiteX17" fmla="*/ 502845 w 1836038"/>
                <a:gd name="connsiteY17" fmla="*/ 1197613 h 1805943"/>
                <a:gd name="connsiteX18" fmla="*/ 499334 w 1836038"/>
                <a:gd name="connsiteY18" fmla="*/ 1426376 h 1805943"/>
                <a:gd name="connsiteX19" fmla="*/ 271225 w 1836038"/>
                <a:gd name="connsiteY19" fmla="*/ 1488409 h 1805943"/>
                <a:gd name="connsiteX20" fmla="*/ 1551273 w 1836038"/>
                <a:gd name="connsiteY20" fmla="*/ 917064 h 1805943"/>
                <a:gd name="connsiteX21" fmla="*/ 1784394 w 1836038"/>
                <a:gd name="connsiteY21" fmla="*/ 1093195 h 1805943"/>
                <a:gd name="connsiteX22" fmla="*/ 1526174 w 1836038"/>
                <a:gd name="connsiteY22" fmla="*/ 1146815 h 1805943"/>
                <a:gd name="connsiteX23" fmla="*/ 1445620 w 1836038"/>
                <a:gd name="connsiteY23" fmla="*/ 1003612 h 1805943"/>
                <a:gd name="connsiteX24" fmla="*/ 274194 w 1836038"/>
                <a:gd name="connsiteY24" fmla="*/ 886031 h 1805943"/>
                <a:gd name="connsiteX25" fmla="*/ 479123 w 1836038"/>
                <a:gd name="connsiteY25" fmla="*/ 1031129 h 1805943"/>
                <a:gd name="connsiteX26" fmla="*/ 412009 w 1836038"/>
                <a:gd name="connsiteY26" fmla="*/ 1178750 h 1805943"/>
                <a:gd name="connsiteX27" fmla="*/ 0 w 1836038"/>
                <a:gd name="connsiteY27" fmla="*/ 1093195 h 1805943"/>
                <a:gd name="connsiteX28" fmla="*/ 1464100 w 1836038"/>
                <a:gd name="connsiteY28" fmla="*/ 617172 h 1805943"/>
                <a:gd name="connsiteX29" fmla="*/ 1836038 w 1836038"/>
                <a:gd name="connsiteY29" fmla="*/ 683791 h 1805943"/>
                <a:gd name="connsiteX30" fmla="*/ 1551273 w 1836038"/>
                <a:gd name="connsiteY30" fmla="*/ 917064 h 1805943"/>
                <a:gd name="connsiteX31" fmla="*/ 1377713 w 1836038"/>
                <a:gd name="connsiteY31" fmla="*/ 785933 h 1805943"/>
                <a:gd name="connsiteX32" fmla="*/ 345217 w 1836038"/>
                <a:gd name="connsiteY32" fmla="*/ 665860 h 1805943"/>
                <a:gd name="connsiteX33" fmla="*/ 406681 w 1836038"/>
                <a:gd name="connsiteY33" fmla="*/ 785933 h 1805943"/>
                <a:gd name="connsiteX34" fmla="*/ 274194 w 1836038"/>
                <a:gd name="connsiteY34" fmla="*/ 886031 h 1805943"/>
                <a:gd name="connsiteX35" fmla="*/ 59978 w 1836038"/>
                <a:gd name="connsiteY35" fmla="*/ 734357 h 1805943"/>
                <a:gd name="connsiteX36" fmla="*/ 1607680 w 1836038"/>
                <a:gd name="connsiteY36" fmla="*/ 336681 h 1805943"/>
                <a:gd name="connsiteX37" fmla="*/ 1464100 w 1836038"/>
                <a:gd name="connsiteY37" fmla="*/ 617172 h 1805943"/>
                <a:gd name="connsiteX38" fmla="*/ 1330663 w 1836038"/>
                <a:gd name="connsiteY38" fmla="*/ 593272 h 1805943"/>
                <a:gd name="connsiteX39" fmla="*/ 1324737 w 1836038"/>
                <a:gd name="connsiteY39" fmla="*/ 404162 h 1805943"/>
                <a:gd name="connsiteX40" fmla="*/ 176714 w 1836038"/>
                <a:gd name="connsiteY40" fmla="*/ 336681 h 1805943"/>
                <a:gd name="connsiteX41" fmla="*/ 543776 w 1836038"/>
                <a:gd name="connsiteY41" fmla="*/ 424225 h 1805943"/>
                <a:gd name="connsiteX42" fmla="*/ 555593 w 1836038"/>
                <a:gd name="connsiteY42" fmla="*/ 615341 h 1805943"/>
                <a:gd name="connsiteX43" fmla="*/ 345217 w 1836038"/>
                <a:gd name="connsiteY43" fmla="*/ 665860 h 1805943"/>
                <a:gd name="connsiteX44" fmla="*/ 1314866 w 1836038"/>
                <a:gd name="connsiteY44" fmla="*/ 89107 h 1805943"/>
                <a:gd name="connsiteX45" fmla="*/ 1324737 w 1836038"/>
                <a:gd name="connsiteY45" fmla="*/ 404162 h 1805943"/>
                <a:gd name="connsiteX46" fmla="*/ 1108269 w 1836038"/>
                <a:gd name="connsiteY46" fmla="*/ 455790 h 1805943"/>
                <a:gd name="connsiteX47" fmla="*/ 1045646 w 1836038"/>
                <a:gd name="connsiteY47" fmla="*/ 323691 h 1805943"/>
                <a:gd name="connsiteX48" fmla="*/ 524446 w 1836038"/>
                <a:gd name="connsiteY48" fmla="*/ 111612 h 1805943"/>
                <a:gd name="connsiteX49" fmla="*/ 756456 w 1836038"/>
                <a:gd name="connsiteY49" fmla="*/ 286339 h 1805943"/>
                <a:gd name="connsiteX50" fmla="*/ 676125 w 1836038"/>
                <a:gd name="connsiteY50" fmla="*/ 455790 h 1805943"/>
                <a:gd name="connsiteX51" fmla="*/ 543776 w 1836038"/>
                <a:gd name="connsiteY51" fmla="*/ 424225 h 1805943"/>
                <a:gd name="connsiteX52" fmla="*/ 892197 w 1836038"/>
                <a:gd name="connsiteY52" fmla="*/ 0 h 1805943"/>
                <a:gd name="connsiteX53" fmla="*/ 1045646 w 1836038"/>
                <a:gd name="connsiteY53" fmla="*/ 323691 h 1805943"/>
                <a:gd name="connsiteX54" fmla="*/ 934569 w 1836038"/>
                <a:gd name="connsiteY54" fmla="*/ 420477 h 1805943"/>
                <a:gd name="connsiteX55" fmla="*/ 756456 w 1836038"/>
                <a:gd name="connsiteY55" fmla="*/ 286339 h 180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36038" h="1805943">
                  <a:moveTo>
                    <a:pt x="892197" y="1380828"/>
                  </a:moveTo>
                  <a:lnTo>
                    <a:pt x="1105261" y="1552030"/>
                  </a:lnTo>
                  <a:lnTo>
                    <a:pt x="999100" y="1805943"/>
                  </a:lnTo>
                  <a:lnTo>
                    <a:pt x="810703" y="1446310"/>
                  </a:lnTo>
                  <a:close/>
                  <a:moveTo>
                    <a:pt x="1192867" y="1342497"/>
                  </a:moveTo>
                  <a:lnTo>
                    <a:pt x="1284066" y="1361613"/>
                  </a:lnTo>
                  <a:lnTo>
                    <a:pt x="1289258" y="1699875"/>
                  </a:lnTo>
                  <a:lnTo>
                    <a:pt x="1105261" y="1552030"/>
                  </a:lnTo>
                  <a:close/>
                  <a:moveTo>
                    <a:pt x="762736" y="1354744"/>
                  </a:moveTo>
                  <a:lnTo>
                    <a:pt x="810703" y="1446310"/>
                  </a:lnTo>
                  <a:lnTo>
                    <a:pt x="495136" y="1699875"/>
                  </a:lnTo>
                  <a:lnTo>
                    <a:pt x="499334" y="1426376"/>
                  </a:lnTo>
                  <a:close/>
                  <a:moveTo>
                    <a:pt x="1526174" y="1146815"/>
                  </a:moveTo>
                  <a:lnTo>
                    <a:pt x="1695515" y="1447855"/>
                  </a:lnTo>
                  <a:lnTo>
                    <a:pt x="1284066" y="1361613"/>
                  </a:lnTo>
                  <a:lnTo>
                    <a:pt x="1281549" y="1197613"/>
                  </a:lnTo>
                  <a:close/>
                  <a:moveTo>
                    <a:pt x="412009" y="1178750"/>
                  </a:moveTo>
                  <a:lnTo>
                    <a:pt x="502845" y="1197613"/>
                  </a:lnTo>
                  <a:lnTo>
                    <a:pt x="499334" y="1426376"/>
                  </a:lnTo>
                  <a:lnTo>
                    <a:pt x="271225" y="1488409"/>
                  </a:lnTo>
                  <a:close/>
                  <a:moveTo>
                    <a:pt x="1551273" y="917064"/>
                  </a:moveTo>
                  <a:lnTo>
                    <a:pt x="1784394" y="1093195"/>
                  </a:lnTo>
                  <a:lnTo>
                    <a:pt x="1526174" y="1146815"/>
                  </a:lnTo>
                  <a:lnTo>
                    <a:pt x="1445620" y="1003612"/>
                  </a:lnTo>
                  <a:close/>
                  <a:moveTo>
                    <a:pt x="274194" y="886031"/>
                  </a:moveTo>
                  <a:lnTo>
                    <a:pt x="479123" y="1031129"/>
                  </a:lnTo>
                  <a:lnTo>
                    <a:pt x="412009" y="1178750"/>
                  </a:lnTo>
                  <a:lnTo>
                    <a:pt x="0" y="1093195"/>
                  </a:lnTo>
                  <a:close/>
                  <a:moveTo>
                    <a:pt x="1464100" y="617172"/>
                  </a:moveTo>
                  <a:lnTo>
                    <a:pt x="1836038" y="683791"/>
                  </a:lnTo>
                  <a:lnTo>
                    <a:pt x="1551273" y="917064"/>
                  </a:lnTo>
                  <a:lnTo>
                    <a:pt x="1377713" y="785933"/>
                  </a:lnTo>
                  <a:close/>
                  <a:moveTo>
                    <a:pt x="345217" y="665860"/>
                  </a:moveTo>
                  <a:lnTo>
                    <a:pt x="406681" y="785933"/>
                  </a:lnTo>
                  <a:lnTo>
                    <a:pt x="274194" y="886031"/>
                  </a:lnTo>
                  <a:lnTo>
                    <a:pt x="59978" y="734357"/>
                  </a:lnTo>
                  <a:close/>
                  <a:moveTo>
                    <a:pt x="1607680" y="336681"/>
                  </a:moveTo>
                  <a:lnTo>
                    <a:pt x="1464100" y="617172"/>
                  </a:lnTo>
                  <a:lnTo>
                    <a:pt x="1330663" y="593272"/>
                  </a:lnTo>
                  <a:lnTo>
                    <a:pt x="1324737" y="404162"/>
                  </a:lnTo>
                  <a:close/>
                  <a:moveTo>
                    <a:pt x="176714" y="336681"/>
                  </a:moveTo>
                  <a:lnTo>
                    <a:pt x="543776" y="424225"/>
                  </a:lnTo>
                  <a:lnTo>
                    <a:pt x="555593" y="615341"/>
                  </a:lnTo>
                  <a:lnTo>
                    <a:pt x="345217" y="665860"/>
                  </a:lnTo>
                  <a:close/>
                  <a:moveTo>
                    <a:pt x="1314866" y="89107"/>
                  </a:moveTo>
                  <a:lnTo>
                    <a:pt x="1324737" y="404162"/>
                  </a:lnTo>
                  <a:lnTo>
                    <a:pt x="1108269" y="455790"/>
                  </a:lnTo>
                  <a:lnTo>
                    <a:pt x="1045646" y="323691"/>
                  </a:lnTo>
                  <a:close/>
                  <a:moveTo>
                    <a:pt x="524446" y="111612"/>
                  </a:moveTo>
                  <a:lnTo>
                    <a:pt x="756456" y="286339"/>
                  </a:lnTo>
                  <a:lnTo>
                    <a:pt x="676125" y="455790"/>
                  </a:lnTo>
                  <a:lnTo>
                    <a:pt x="543776" y="424225"/>
                  </a:lnTo>
                  <a:close/>
                  <a:moveTo>
                    <a:pt x="892197" y="0"/>
                  </a:moveTo>
                  <a:lnTo>
                    <a:pt x="1045646" y="323691"/>
                  </a:lnTo>
                  <a:lnTo>
                    <a:pt x="934569" y="420477"/>
                  </a:lnTo>
                  <a:lnTo>
                    <a:pt x="756456" y="286339"/>
                  </a:lnTo>
                  <a:close/>
                </a:path>
              </a:pathLst>
            </a:custGeom>
            <a:solidFill>
              <a:schemeClr val="accent4">
                <a:alpha val="58000"/>
              </a:schemeClr>
            </a:solidFill>
            <a:ln>
              <a:solidFill>
                <a:srgbClr val="FFC000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t-IT">
                <a:ln>
                  <a:solidFill>
                    <a:schemeClr val="accent4"/>
                  </a:solidFill>
                </a:ln>
              </a:endParaRPr>
            </a:p>
          </p:txBody>
        </p:sp>
        <p:pic>
          <p:nvPicPr>
            <p:cNvPr id="21" name="Immagine 20" descr="San Bruno e il costante rifiuto del potere- ilVizzarro -">
              <a:extLst>
                <a:ext uri="{FF2B5EF4-FFF2-40B4-BE49-F238E27FC236}">
                  <a16:creationId xmlns:a16="http://schemas.microsoft.com/office/drawing/2014/main" id="{124B3E50-4F16-4994-8074-1384D7E73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" t="16963" b="11988"/>
            <a:stretch>
              <a:fillRect/>
            </a:stretch>
          </p:blipFill>
          <p:spPr bwMode="auto">
            <a:xfrm>
              <a:off x="3651877" y="2754549"/>
              <a:ext cx="2349576" cy="2292785"/>
            </a:xfrm>
            <a:custGeom>
              <a:avLst/>
              <a:gdLst>
                <a:gd name="connsiteX0" fmla="*/ 1215405 w 2623933"/>
                <a:gd name="connsiteY0" fmla="*/ 1463 h 2560511"/>
                <a:gd name="connsiteX1" fmla="*/ 1346224 w 2623933"/>
                <a:gd name="connsiteY1" fmla="*/ 1862 h 2560511"/>
                <a:gd name="connsiteX2" fmla="*/ 1434495 w 2623933"/>
                <a:gd name="connsiteY2" fmla="*/ 6589 h 2560511"/>
                <a:gd name="connsiteX3" fmla="*/ 2605146 w 2623933"/>
                <a:gd name="connsiteY3" fmla="*/ 968427 h 2560511"/>
                <a:gd name="connsiteX4" fmla="*/ 2623933 w 2623933"/>
                <a:gd name="connsiteY4" fmla="*/ 1061986 h 2560511"/>
                <a:gd name="connsiteX5" fmla="*/ 2623933 w 2623933"/>
                <a:gd name="connsiteY5" fmla="*/ 1503604 h 2560511"/>
                <a:gd name="connsiteX6" fmla="*/ 2602497 w 2623933"/>
                <a:gd name="connsiteY6" fmla="*/ 1606728 h 2560511"/>
                <a:gd name="connsiteX7" fmla="*/ 1297830 w 2623933"/>
                <a:gd name="connsiteY7" fmla="*/ 2558650 h 2560511"/>
                <a:gd name="connsiteX8" fmla="*/ 1209561 w 2623933"/>
                <a:gd name="connsiteY8" fmla="*/ 2553923 h 2560511"/>
                <a:gd name="connsiteX9" fmla="*/ 1862 w 2623933"/>
                <a:gd name="connsiteY9" fmla="*/ 1209560 h 2560511"/>
                <a:gd name="connsiteX10" fmla="*/ 1862 w 2623933"/>
                <a:gd name="connsiteY10" fmla="*/ 1209561 h 2560511"/>
                <a:gd name="connsiteX11" fmla="*/ 1215405 w 2623933"/>
                <a:gd name="connsiteY11" fmla="*/ 1463 h 25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3933" h="2560511">
                  <a:moveTo>
                    <a:pt x="1215405" y="1463"/>
                  </a:moveTo>
                  <a:cubicBezTo>
                    <a:pt x="1258534" y="-596"/>
                    <a:pt x="1302179" y="-497"/>
                    <a:pt x="1346224" y="1862"/>
                  </a:cubicBezTo>
                  <a:lnTo>
                    <a:pt x="1434495" y="6589"/>
                  </a:lnTo>
                  <a:cubicBezTo>
                    <a:pt x="2007090" y="37252"/>
                    <a:pt x="2471401" y="440343"/>
                    <a:pt x="2605146" y="968427"/>
                  </a:cubicBezTo>
                  <a:lnTo>
                    <a:pt x="2623933" y="1061986"/>
                  </a:lnTo>
                  <a:lnTo>
                    <a:pt x="2623933" y="1503604"/>
                  </a:lnTo>
                  <a:lnTo>
                    <a:pt x="2602497" y="1606728"/>
                  </a:lnTo>
                  <a:cubicBezTo>
                    <a:pt x="2452374" y="2181822"/>
                    <a:pt x="1914471" y="2591672"/>
                    <a:pt x="1297830" y="2558650"/>
                  </a:cubicBezTo>
                  <a:lnTo>
                    <a:pt x="1209561" y="2553923"/>
                  </a:lnTo>
                  <a:cubicBezTo>
                    <a:pt x="504828" y="2516184"/>
                    <a:pt x="-35877" y="1914292"/>
                    <a:pt x="1862" y="1209560"/>
                  </a:cubicBezTo>
                  <a:lnTo>
                    <a:pt x="1862" y="1209561"/>
                  </a:lnTo>
                  <a:cubicBezTo>
                    <a:pt x="37242" y="548875"/>
                    <a:pt x="568460" y="32352"/>
                    <a:pt x="1215405" y="1463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6903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animBg="1"/>
      <p:bldP spid="7" grpId="0" animBg="1"/>
      <p:bldP spid="8" grpId="0"/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DBD77571-C8B1-41CF-B2D8-E98202AA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9735" y="574806"/>
            <a:ext cx="10333800" cy="6885344"/>
          </a:xfrm>
          <a:custGeom>
            <a:avLst/>
            <a:gdLst>
              <a:gd name="connsiteX0" fmla="*/ 6295641 w 10333800"/>
              <a:gd name="connsiteY0" fmla="*/ 0 h 6885344"/>
              <a:gd name="connsiteX1" fmla="*/ 6607920 w 10333800"/>
              <a:gd name="connsiteY1" fmla="*/ 0 h 6885344"/>
              <a:gd name="connsiteX2" fmla="*/ 7456273 w 10333800"/>
              <a:gd name="connsiteY2" fmla="*/ 2016086 h 6885344"/>
              <a:gd name="connsiteX3" fmla="*/ 7511357 w 10333800"/>
              <a:gd name="connsiteY3" fmla="*/ 3062689 h 6885344"/>
              <a:gd name="connsiteX4" fmla="*/ 7786779 w 10333800"/>
              <a:gd name="connsiteY4" fmla="*/ 3855903 h 6885344"/>
              <a:gd name="connsiteX5" fmla="*/ 7885931 w 10333800"/>
              <a:gd name="connsiteY5" fmla="*/ 4252511 h 6885344"/>
              <a:gd name="connsiteX6" fmla="*/ 7896948 w 10333800"/>
              <a:gd name="connsiteY6" fmla="*/ 4660135 h 6885344"/>
              <a:gd name="connsiteX7" fmla="*/ 8051184 w 10333800"/>
              <a:gd name="connsiteY7" fmla="*/ 4516915 h 6885344"/>
              <a:gd name="connsiteX8" fmla="*/ 8282538 w 10333800"/>
              <a:gd name="connsiteY8" fmla="*/ 4671152 h 6885344"/>
              <a:gd name="connsiteX9" fmla="*/ 8690162 w 10333800"/>
              <a:gd name="connsiteY9" fmla="*/ 4803354 h 6885344"/>
              <a:gd name="connsiteX10" fmla="*/ 9020668 w 10333800"/>
              <a:gd name="connsiteY10" fmla="*/ 4594033 h 6885344"/>
              <a:gd name="connsiteX11" fmla="*/ 9318124 w 10333800"/>
              <a:gd name="connsiteY11" fmla="*/ 4682168 h 6885344"/>
              <a:gd name="connsiteX12" fmla="*/ 9593545 w 10333800"/>
              <a:gd name="connsiteY12" fmla="*/ 4483865 h 6885344"/>
              <a:gd name="connsiteX13" fmla="*/ 9868967 w 10333800"/>
              <a:gd name="connsiteY13" fmla="*/ 4263527 h 6885344"/>
              <a:gd name="connsiteX14" fmla="*/ 10243541 w 10333800"/>
              <a:gd name="connsiteY14" fmla="*/ 4252511 h 6885344"/>
              <a:gd name="connsiteX15" fmla="*/ 10333800 w 10333800"/>
              <a:gd name="connsiteY15" fmla="*/ 4237038 h 6885344"/>
              <a:gd name="connsiteX16" fmla="*/ 10333800 w 10333800"/>
              <a:gd name="connsiteY16" fmla="*/ 6885344 h 6885344"/>
              <a:gd name="connsiteX17" fmla="*/ 0 w 10333800"/>
              <a:gd name="connsiteY17" fmla="*/ 6885344 h 6885344"/>
              <a:gd name="connsiteX18" fmla="*/ 0 w 10333800"/>
              <a:gd name="connsiteY18" fmla="*/ 4513577 h 6885344"/>
              <a:gd name="connsiteX19" fmla="*/ 163107 w 10333800"/>
              <a:gd name="connsiteY19" fmla="*/ 4538949 h 6885344"/>
              <a:gd name="connsiteX20" fmla="*/ 603781 w 10333800"/>
              <a:gd name="connsiteY20" fmla="*/ 4616067 h 6885344"/>
              <a:gd name="connsiteX21" fmla="*/ 713950 w 10333800"/>
              <a:gd name="connsiteY21" fmla="*/ 4362679 h 6885344"/>
              <a:gd name="connsiteX22" fmla="*/ 1143608 w 10333800"/>
              <a:gd name="connsiteY22" fmla="*/ 4263527 h 6885344"/>
              <a:gd name="connsiteX23" fmla="*/ 1837671 w 10333800"/>
              <a:gd name="connsiteY23" fmla="*/ 4230477 h 6885344"/>
              <a:gd name="connsiteX24" fmla="*/ 2564784 w 10333800"/>
              <a:gd name="connsiteY24" fmla="*/ 4318612 h 6885344"/>
              <a:gd name="connsiteX25" fmla="*/ 3170712 w 10333800"/>
              <a:gd name="connsiteY25" fmla="*/ 4538949 h 6885344"/>
              <a:gd name="connsiteX26" fmla="*/ 3556302 w 10333800"/>
              <a:gd name="connsiteY26" fmla="*/ 4505898 h 6885344"/>
              <a:gd name="connsiteX27" fmla="*/ 3754606 w 10333800"/>
              <a:gd name="connsiteY27" fmla="*/ 4814371 h 6885344"/>
              <a:gd name="connsiteX28" fmla="*/ 4591888 w 10333800"/>
              <a:gd name="connsiteY28" fmla="*/ 4924539 h 6885344"/>
              <a:gd name="connsiteX29" fmla="*/ 4635955 w 10333800"/>
              <a:gd name="connsiteY29" fmla="*/ 4726236 h 6885344"/>
              <a:gd name="connsiteX30" fmla="*/ 4834259 w 10333800"/>
              <a:gd name="connsiteY30" fmla="*/ 4594033 h 6885344"/>
              <a:gd name="connsiteX31" fmla="*/ 4878326 w 10333800"/>
              <a:gd name="connsiteY31" fmla="*/ 3955055 h 6885344"/>
              <a:gd name="connsiteX32" fmla="*/ 5087647 w 10333800"/>
              <a:gd name="connsiteY32" fmla="*/ 4043190 h 6885344"/>
              <a:gd name="connsiteX33" fmla="*/ 5230866 w 10333800"/>
              <a:gd name="connsiteY33" fmla="*/ 4285561 h 6885344"/>
              <a:gd name="connsiteX34" fmla="*/ 5440186 w 10333800"/>
              <a:gd name="connsiteY34" fmla="*/ 4263527 h 6885344"/>
              <a:gd name="connsiteX35" fmla="*/ 5583406 w 10333800"/>
              <a:gd name="connsiteY35" fmla="*/ 4087258 h 6885344"/>
              <a:gd name="connsiteX36" fmla="*/ 5880861 w 10333800"/>
              <a:gd name="connsiteY36" fmla="*/ 3844886 h 6885344"/>
              <a:gd name="connsiteX37" fmla="*/ 5891878 w 10333800"/>
              <a:gd name="connsiteY37" fmla="*/ 3260992 h 6885344"/>
              <a:gd name="connsiteX38" fmla="*/ 6134249 w 10333800"/>
              <a:gd name="connsiteY38" fmla="*/ 2919470 h 6885344"/>
              <a:gd name="connsiteX39" fmla="*/ 6002047 w 10333800"/>
              <a:gd name="connsiteY39" fmla="*/ 2291508 h 6885344"/>
              <a:gd name="connsiteX40" fmla="*/ 6057131 w 10333800"/>
              <a:gd name="connsiteY40" fmla="*/ 1927952 h 688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333800" h="6885344">
                <a:moveTo>
                  <a:pt x="6295641" y="0"/>
                </a:moveTo>
                <a:lnTo>
                  <a:pt x="6607920" y="0"/>
                </a:lnTo>
                <a:lnTo>
                  <a:pt x="7456273" y="2016086"/>
                </a:lnTo>
                <a:lnTo>
                  <a:pt x="7511357" y="3062689"/>
                </a:lnTo>
                <a:lnTo>
                  <a:pt x="7786779" y="3855903"/>
                </a:lnTo>
                <a:lnTo>
                  <a:pt x="7885931" y="4252511"/>
                </a:lnTo>
                <a:lnTo>
                  <a:pt x="7896948" y="4660135"/>
                </a:lnTo>
                <a:lnTo>
                  <a:pt x="8051184" y="4516915"/>
                </a:lnTo>
                <a:lnTo>
                  <a:pt x="8282538" y="4671152"/>
                </a:lnTo>
                <a:lnTo>
                  <a:pt x="8690162" y="4803354"/>
                </a:lnTo>
                <a:lnTo>
                  <a:pt x="9020668" y="4594033"/>
                </a:lnTo>
                <a:lnTo>
                  <a:pt x="9318124" y="4682168"/>
                </a:lnTo>
                <a:lnTo>
                  <a:pt x="9593545" y="4483865"/>
                </a:lnTo>
                <a:lnTo>
                  <a:pt x="9868967" y="4263527"/>
                </a:lnTo>
                <a:lnTo>
                  <a:pt x="10243541" y="4252511"/>
                </a:lnTo>
                <a:lnTo>
                  <a:pt x="10333800" y="4237038"/>
                </a:lnTo>
                <a:lnTo>
                  <a:pt x="10333800" y="6885344"/>
                </a:lnTo>
                <a:lnTo>
                  <a:pt x="0" y="6885344"/>
                </a:lnTo>
                <a:lnTo>
                  <a:pt x="0" y="4513577"/>
                </a:lnTo>
                <a:lnTo>
                  <a:pt x="163107" y="4538949"/>
                </a:lnTo>
                <a:lnTo>
                  <a:pt x="603781" y="4616067"/>
                </a:lnTo>
                <a:lnTo>
                  <a:pt x="713950" y="4362679"/>
                </a:lnTo>
                <a:lnTo>
                  <a:pt x="1143608" y="4263527"/>
                </a:lnTo>
                <a:lnTo>
                  <a:pt x="1837671" y="4230477"/>
                </a:lnTo>
                <a:lnTo>
                  <a:pt x="2564784" y="4318612"/>
                </a:lnTo>
                <a:lnTo>
                  <a:pt x="3170712" y="4538949"/>
                </a:lnTo>
                <a:lnTo>
                  <a:pt x="3556302" y="4505898"/>
                </a:lnTo>
                <a:lnTo>
                  <a:pt x="3754606" y="4814371"/>
                </a:lnTo>
                <a:lnTo>
                  <a:pt x="4591888" y="4924539"/>
                </a:lnTo>
                <a:lnTo>
                  <a:pt x="4635955" y="4726236"/>
                </a:lnTo>
                <a:lnTo>
                  <a:pt x="4834259" y="4594033"/>
                </a:lnTo>
                <a:lnTo>
                  <a:pt x="4878326" y="3955055"/>
                </a:lnTo>
                <a:lnTo>
                  <a:pt x="5087647" y="4043190"/>
                </a:lnTo>
                <a:lnTo>
                  <a:pt x="5230866" y="4285561"/>
                </a:lnTo>
                <a:lnTo>
                  <a:pt x="5440186" y="4263527"/>
                </a:lnTo>
                <a:lnTo>
                  <a:pt x="5583406" y="4087258"/>
                </a:lnTo>
                <a:lnTo>
                  <a:pt x="5880861" y="3844886"/>
                </a:lnTo>
                <a:lnTo>
                  <a:pt x="5891878" y="3260992"/>
                </a:lnTo>
                <a:lnTo>
                  <a:pt x="6134249" y="2919470"/>
                </a:lnTo>
                <a:lnTo>
                  <a:pt x="6002047" y="2291508"/>
                </a:lnTo>
                <a:lnTo>
                  <a:pt x="6057131" y="19279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8119DC0D-AEDA-4C85-94AF-47F9F474CFF1}"/>
              </a:ext>
            </a:extLst>
          </p:cNvPr>
          <p:cNvSpPr/>
          <p:nvPr/>
        </p:nvSpPr>
        <p:spPr>
          <a:xfrm rot="16200000">
            <a:off x="7956076" y="3361430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1C592A3-0B2A-484F-B17E-2082EA574F2B}"/>
              </a:ext>
            </a:extLst>
          </p:cNvPr>
          <p:cNvSpPr/>
          <p:nvPr/>
        </p:nvSpPr>
        <p:spPr>
          <a:xfrm flipV="1">
            <a:off x="8689642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925FDB-8CFE-46F0-81E8-BA3C44FE9409}"/>
              </a:ext>
            </a:extLst>
          </p:cNvPr>
          <p:cNvSpPr txBox="1"/>
          <p:nvPr/>
        </p:nvSpPr>
        <p:spPr>
          <a:xfrm>
            <a:off x="9627079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E9B55E-DC4E-4230-B912-C0D42853ABD4}"/>
              </a:ext>
            </a:extLst>
          </p:cNvPr>
          <p:cNvSpPr txBox="1"/>
          <p:nvPr/>
        </p:nvSpPr>
        <p:spPr>
          <a:xfrm>
            <a:off x="563355" y="639368"/>
            <a:ext cx="6097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Sapete che cosa Gesù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desidera da voi? 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0936572">
            <a:off x="474686" y="1934886"/>
            <a:ext cx="4364663" cy="3565463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49000"/>
                </a:srgbClr>
              </a:gs>
              <a:gs pos="40700">
                <a:schemeClr val="bg1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3600000" scaled="0"/>
            <a:tileRect/>
          </a:gradFill>
          <a:ln w="76200">
            <a:solidFill>
              <a:schemeClr val="bg1"/>
            </a:solidFill>
          </a:ln>
          <a:effectLst>
            <a:softEdge rad="12700"/>
          </a:effectLst>
        </p:spPr>
        <p:txBody>
          <a:bodyPr wrap="square" lIns="288000" rtlCol="0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0"/>
              </a:spcAft>
              <a:defRPr sz="1600" spc="40">
                <a:solidFill>
                  <a:srgbClr val="C00000"/>
                </a:solidFill>
                <a:latin typeface="Forte" panose="03060902040502070203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br>
              <a:rPr lang="it-IT" sz="1400" dirty="0"/>
            </a:br>
            <a:r>
              <a:rPr lang="it-IT" sz="2600" dirty="0"/>
              <a:t>Che il suo amore </a:t>
            </a:r>
            <a:br>
              <a:rPr lang="it-IT" sz="2600" dirty="0"/>
            </a:br>
            <a:r>
              <a:rPr lang="it-IT" sz="2600" dirty="0"/>
              <a:t>sia sovrano, assoluto </a:t>
            </a:r>
          </a:p>
          <a:p>
            <a:r>
              <a:rPr lang="it-IT" sz="2600" dirty="0"/>
              <a:t>nella vostra comunità . </a:t>
            </a:r>
          </a:p>
          <a:p>
            <a:r>
              <a:rPr lang="it-IT" sz="2600" dirty="0"/>
              <a:t>Voi, come i primi cristiani, </a:t>
            </a:r>
          </a:p>
          <a:p>
            <a:r>
              <a:rPr lang="it-IT" sz="2600" dirty="0"/>
              <a:t>dovete essere un cuor solo </a:t>
            </a:r>
          </a:p>
          <a:p>
            <a:r>
              <a:rPr lang="it-IT" sz="2600" dirty="0"/>
              <a:t>e un'anima sola. </a:t>
            </a:r>
          </a:p>
          <a:p>
            <a:r>
              <a:rPr lang="it-IT" sz="2600" dirty="0"/>
              <a:t>Amatevi con la carità </a:t>
            </a:r>
          </a:p>
          <a:p>
            <a:endParaRPr lang="it-IT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DBDE32-7334-4CFF-9B4E-4BBD470BBE8C}"/>
              </a:ext>
            </a:extLst>
          </p:cNvPr>
          <p:cNvSpPr txBox="1"/>
          <p:nvPr/>
        </p:nvSpPr>
        <p:spPr>
          <a:xfrm>
            <a:off x="1" y="6783312"/>
            <a:ext cx="5989241" cy="519806"/>
          </a:xfrm>
          <a:custGeom>
            <a:avLst/>
            <a:gdLst>
              <a:gd name="connsiteX0" fmla="*/ 0 w 5989241"/>
              <a:gd name="connsiteY0" fmla="*/ 0 h 1015663"/>
              <a:gd name="connsiteX1" fmla="*/ 5989241 w 5989241"/>
              <a:gd name="connsiteY1" fmla="*/ 0 h 1015663"/>
              <a:gd name="connsiteX2" fmla="*/ 5747903 w 5989241"/>
              <a:gd name="connsiteY2" fmla="*/ 1015663 h 1015663"/>
              <a:gd name="connsiteX3" fmla="*/ 0 w 5989241"/>
              <a:gd name="connsiteY3" fmla="*/ 1015663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9241" h="1015663">
                <a:moveTo>
                  <a:pt x="0" y="0"/>
                </a:moveTo>
                <a:lnTo>
                  <a:pt x="5989241" y="0"/>
                </a:lnTo>
                <a:lnTo>
                  <a:pt x="5747903" y="1015663"/>
                </a:lnTo>
                <a:lnTo>
                  <a:pt x="0" y="101566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it-IT" sz="20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Annecy, BASILICA della VISITAZIONE</a:t>
            </a:r>
            <a:endParaRPr lang="it-IT" sz="1100" b="1" i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1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build="p"/>
      <p:bldP spid="4" grpId="0" uiExpand="1" build="p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20EF177-E148-48E4-9303-691296FE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81"/>
          <a:stretch>
            <a:fillRect/>
          </a:stretch>
        </p:blipFill>
        <p:spPr bwMode="auto">
          <a:xfrm>
            <a:off x="4416923" y="574806"/>
            <a:ext cx="7576612" cy="6885344"/>
          </a:xfrm>
          <a:custGeom>
            <a:avLst/>
            <a:gdLst>
              <a:gd name="connsiteX0" fmla="*/ 3538453 w 7576612"/>
              <a:gd name="connsiteY0" fmla="*/ 0 h 6885344"/>
              <a:gd name="connsiteX1" fmla="*/ 3850732 w 7576612"/>
              <a:gd name="connsiteY1" fmla="*/ 0 h 6885344"/>
              <a:gd name="connsiteX2" fmla="*/ 4699085 w 7576612"/>
              <a:gd name="connsiteY2" fmla="*/ 2016086 h 6885344"/>
              <a:gd name="connsiteX3" fmla="*/ 4754169 w 7576612"/>
              <a:gd name="connsiteY3" fmla="*/ 3062689 h 6885344"/>
              <a:gd name="connsiteX4" fmla="*/ 5029591 w 7576612"/>
              <a:gd name="connsiteY4" fmla="*/ 3855903 h 6885344"/>
              <a:gd name="connsiteX5" fmla="*/ 5128743 w 7576612"/>
              <a:gd name="connsiteY5" fmla="*/ 4252511 h 6885344"/>
              <a:gd name="connsiteX6" fmla="*/ 5139760 w 7576612"/>
              <a:gd name="connsiteY6" fmla="*/ 4660135 h 6885344"/>
              <a:gd name="connsiteX7" fmla="*/ 5293996 w 7576612"/>
              <a:gd name="connsiteY7" fmla="*/ 4516915 h 6885344"/>
              <a:gd name="connsiteX8" fmla="*/ 5525350 w 7576612"/>
              <a:gd name="connsiteY8" fmla="*/ 4671152 h 6885344"/>
              <a:gd name="connsiteX9" fmla="*/ 5932974 w 7576612"/>
              <a:gd name="connsiteY9" fmla="*/ 4803354 h 6885344"/>
              <a:gd name="connsiteX10" fmla="*/ 6263480 w 7576612"/>
              <a:gd name="connsiteY10" fmla="*/ 4594033 h 6885344"/>
              <a:gd name="connsiteX11" fmla="*/ 6560936 w 7576612"/>
              <a:gd name="connsiteY11" fmla="*/ 4682168 h 6885344"/>
              <a:gd name="connsiteX12" fmla="*/ 6836357 w 7576612"/>
              <a:gd name="connsiteY12" fmla="*/ 4483865 h 6885344"/>
              <a:gd name="connsiteX13" fmla="*/ 7111779 w 7576612"/>
              <a:gd name="connsiteY13" fmla="*/ 4263527 h 6885344"/>
              <a:gd name="connsiteX14" fmla="*/ 7486353 w 7576612"/>
              <a:gd name="connsiteY14" fmla="*/ 4252511 h 6885344"/>
              <a:gd name="connsiteX15" fmla="*/ 7576612 w 7576612"/>
              <a:gd name="connsiteY15" fmla="*/ 4237038 h 6885344"/>
              <a:gd name="connsiteX16" fmla="*/ 7576612 w 7576612"/>
              <a:gd name="connsiteY16" fmla="*/ 6885344 h 6885344"/>
              <a:gd name="connsiteX17" fmla="*/ 0 w 7576612"/>
              <a:gd name="connsiteY17" fmla="*/ 6885344 h 6885344"/>
              <a:gd name="connsiteX18" fmla="*/ 122026 w 7576612"/>
              <a:gd name="connsiteY18" fmla="*/ 6718360 h 6885344"/>
              <a:gd name="connsiteX19" fmla="*/ 133043 w 7576612"/>
              <a:gd name="connsiteY19" fmla="*/ 6112433 h 6885344"/>
              <a:gd name="connsiteX20" fmla="*/ 463549 w 7576612"/>
              <a:gd name="connsiteY20" fmla="*/ 6112433 h 6885344"/>
              <a:gd name="connsiteX21" fmla="*/ 672870 w 7576612"/>
              <a:gd name="connsiteY21" fmla="*/ 5814977 h 6885344"/>
              <a:gd name="connsiteX22" fmla="*/ 1135578 w 7576612"/>
              <a:gd name="connsiteY22" fmla="*/ 5418370 h 6885344"/>
              <a:gd name="connsiteX23" fmla="*/ 1388966 w 7576612"/>
              <a:gd name="connsiteY23" fmla="*/ 5175999 h 6885344"/>
              <a:gd name="connsiteX24" fmla="*/ 1650836 w 7576612"/>
              <a:gd name="connsiteY24" fmla="*/ 4900347 h 6885344"/>
              <a:gd name="connsiteX25" fmla="*/ 1834700 w 7576612"/>
              <a:gd name="connsiteY25" fmla="*/ 4924539 h 6885344"/>
              <a:gd name="connsiteX26" fmla="*/ 1878767 w 7576612"/>
              <a:gd name="connsiteY26" fmla="*/ 4726236 h 6885344"/>
              <a:gd name="connsiteX27" fmla="*/ 2077071 w 7576612"/>
              <a:gd name="connsiteY27" fmla="*/ 4594033 h 6885344"/>
              <a:gd name="connsiteX28" fmla="*/ 2121138 w 7576612"/>
              <a:gd name="connsiteY28" fmla="*/ 3955055 h 6885344"/>
              <a:gd name="connsiteX29" fmla="*/ 2330459 w 7576612"/>
              <a:gd name="connsiteY29" fmla="*/ 4043190 h 6885344"/>
              <a:gd name="connsiteX30" fmla="*/ 2473678 w 7576612"/>
              <a:gd name="connsiteY30" fmla="*/ 4285561 h 6885344"/>
              <a:gd name="connsiteX31" fmla="*/ 2682998 w 7576612"/>
              <a:gd name="connsiteY31" fmla="*/ 4263527 h 6885344"/>
              <a:gd name="connsiteX32" fmla="*/ 2826218 w 7576612"/>
              <a:gd name="connsiteY32" fmla="*/ 4087258 h 6885344"/>
              <a:gd name="connsiteX33" fmla="*/ 3123673 w 7576612"/>
              <a:gd name="connsiteY33" fmla="*/ 3844886 h 6885344"/>
              <a:gd name="connsiteX34" fmla="*/ 3134690 w 7576612"/>
              <a:gd name="connsiteY34" fmla="*/ 3260992 h 6885344"/>
              <a:gd name="connsiteX35" fmla="*/ 3377061 w 7576612"/>
              <a:gd name="connsiteY35" fmla="*/ 2919470 h 6885344"/>
              <a:gd name="connsiteX36" fmla="*/ 3244859 w 7576612"/>
              <a:gd name="connsiteY36" fmla="*/ 2291508 h 6885344"/>
              <a:gd name="connsiteX37" fmla="*/ 3299943 w 7576612"/>
              <a:gd name="connsiteY37" fmla="*/ 1927952 h 688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76612" h="6885344">
                <a:moveTo>
                  <a:pt x="3538453" y="0"/>
                </a:moveTo>
                <a:lnTo>
                  <a:pt x="3850732" y="0"/>
                </a:lnTo>
                <a:lnTo>
                  <a:pt x="4699085" y="2016086"/>
                </a:lnTo>
                <a:lnTo>
                  <a:pt x="4754169" y="3062689"/>
                </a:lnTo>
                <a:lnTo>
                  <a:pt x="5029591" y="3855903"/>
                </a:lnTo>
                <a:lnTo>
                  <a:pt x="5128743" y="4252511"/>
                </a:lnTo>
                <a:lnTo>
                  <a:pt x="5139760" y="4660135"/>
                </a:lnTo>
                <a:lnTo>
                  <a:pt x="5293996" y="4516915"/>
                </a:lnTo>
                <a:lnTo>
                  <a:pt x="5525350" y="4671152"/>
                </a:lnTo>
                <a:lnTo>
                  <a:pt x="5932974" y="4803354"/>
                </a:lnTo>
                <a:lnTo>
                  <a:pt x="6263480" y="4594033"/>
                </a:lnTo>
                <a:lnTo>
                  <a:pt x="6560936" y="4682168"/>
                </a:lnTo>
                <a:lnTo>
                  <a:pt x="6836357" y="4483865"/>
                </a:lnTo>
                <a:lnTo>
                  <a:pt x="7111779" y="4263527"/>
                </a:lnTo>
                <a:lnTo>
                  <a:pt x="7486353" y="4252511"/>
                </a:lnTo>
                <a:lnTo>
                  <a:pt x="7576612" y="4237038"/>
                </a:lnTo>
                <a:lnTo>
                  <a:pt x="7576612" y="6885344"/>
                </a:lnTo>
                <a:lnTo>
                  <a:pt x="0" y="6885344"/>
                </a:lnTo>
                <a:lnTo>
                  <a:pt x="122026" y="6718360"/>
                </a:lnTo>
                <a:lnTo>
                  <a:pt x="133043" y="6112433"/>
                </a:lnTo>
                <a:lnTo>
                  <a:pt x="463549" y="6112433"/>
                </a:lnTo>
                <a:lnTo>
                  <a:pt x="672870" y="5814977"/>
                </a:lnTo>
                <a:lnTo>
                  <a:pt x="1135578" y="5418370"/>
                </a:lnTo>
                <a:lnTo>
                  <a:pt x="1388966" y="5175999"/>
                </a:lnTo>
                <a:lnTo>
                  <a:pt x="1650836" y="4900347"/>
                </a:lnTo>
                <a:lnTo>
                  <a:pt x="1834700" y="4924539"/>
                </a:lnTo>
                <a:lnTo>
                  <a:pt x="1878767" y="4726236"/>
                </a:lnTo>
                <a:lnTo>
                  <a:pt x="2077071" y="4594033"/>
                </a:lnTo>
                <a:lnTo>
                  <a:pt x="2121138" y="3955055"/>
                </a:lnTo>
                <a:lnTo>
                  <a:pt x="2330459" y="4043190"/>
                </a:lnTo>
                <a:lnTo>
                  <a:pt x="2473678" y="4285561"/>
                </a:lnTo>
                <a:lnTo>
                  <a:pt x="2682998" y="4263527"/>
                </a:lnTo>
                <a:lnTo>
                  <a:pt x="2826218" y="4087258"/>
                </a:lnTo>
                <a:lnTo>
                  <a:pt x="3123673" y="3844886"/>
                </a:lnTo>
                <a:lnTo>
                  <a:pt x="3134690" y="3260992"/>
                </a:lnTo>
                <a:lnTo>
                  <a:pt x="3377061" y="2919470"/>
                </a:lnTo>
                <a:lnTo>
                  <a:pt x="3244859" y="2291508"/>
                </a:lnTo>
                <a:lnTo>
                  <a:pt x="3299943" y="19279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8119DC0D-AEDA-4C85-94AF-47F9F474CFF1}"/>
              </a:ext>
            </a:extLst>
          </p:cNvPr>
          <p:cNvSpPr/>
          <p:nvPr/>
        </p:nvSpPr>
        <p:spPr>
          <a:xfrm>
            <a:off x="305226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51C592A3-0B2A-484F-B17E-2082EA574F2B}"/>
              </a:ext>
            </a:extLst>
          </p:cNvPr>
          <p:cNvSpPr/>
          <p:nvPr/>
        </p:nvSpPr>
        <p:spPr>
          <a:xfrm flipV="1">
            <a:off x="8689642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925FDB-8CFE-46F0-81E8-BA3C44FE9409}"/>
              </a:ext>
            </a:extLst>
          </p:cNvPr>
          <p:cNvSpPr txBox="1"/>
          <p:nvPr/>
        </p:nvSpPr>
        <p:spPr>
          <a:xfrm>
            <a:off x="9627079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DBDE32-7334-4CFF-9B4E-4BBD470BBE8C}"/>
              </a:ext>
            </a:extLst>
          </p:cNvPr>
          <p:cNvSpPr txBox="1"/>
          <p:nvPr/>
        </p:nvSpPr>
        <p:spPr>
          <a:xfrm>
            <a:off x="0" y="6637963"/>
            <a:ext cx="5989241" cy="519806"/>
          </a:xfrm>
          <a:custGeom>
            <a:avLst/>
            <a:gdLst>
              <a:gd name="connsiteX0" fmla="*/ 0 w 5989241"/>
              <a:gd name="connsiteY0" fmla="*/ 0 h 1015663"/>
              <a:gd name="connsiteX1" fmla="*/ 5989241 w 5989241"/>
              <a:gd name="connsiteY1" fmla="*/ 0 h 1015663"/>
              <a:gd name="connsiteX2" fmla="*/ 5747903 w 5989241"/>
              <a:gd name="connsiteY2" fmla="*/ 1015663 h 1015663"/>
              <a:gd name="connsiteX3" fmla="*/ 0 w 5989241"/>
              <a:gd name="connsiteY3" fmla="*/ 1015663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9241" h="1015663">
                <a:moveTo>
                  <a:pt x="0" y="0"/>
                </a:moveTo>
                <a:lnTo>
                  <a:pt x="5989241" y="0"/>
                </a:lnTo>
                <a:lnTo>
                  <a:pt x="5747903" y="1015663"/>
                </a:lnTo>
                <a:lnTo>
                  <a:pt x="0" y="101566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 anchorCtr="0">
            <a:noAutofit/>
          </a:bodyPr>
          <a:lstStyle/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it-IT" sz="20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Annecy, BASILICA della VISITAZIONE</a:t>
            </a:r>
            <a:endParaRPr lang="it-IT" sz="1100" b="1" i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917656-45E1-4B70-B7B5-7974F7B70F8F}"/>
              </a:ext>
            </a:extLst>
          </p:cNvPr>
          <p:cNvSpPr txBox="1"/>
          <p:nvPr/>
        </p:nvSpPr>
        <p:spPr>
          <a:xfrm>
            <a:off x="1008109" y="1390715"/>
            <a:ext cx="5989241" cy="433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Preso la Basilica della Visitazione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traducete questa carità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più sincera cortesia.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Il vostro tratto,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il vostro dialogo,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il vostro stile </a:t>
            </a:r>
            <a:endParaRPr lang="it-IT" sz="2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trovano un modello perfetto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convivenza prodigiosa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cui goderono due amiche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predilette dal Padre celeste . </a:t>
            </a:r>
            <a:endParaRPr lang="it-IT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9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8" grpId="0" animBg="1"/>
      <p:bldP spid="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6AFA7F-C3B7-4736-AB79-210C4FC7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62" y="536052"/>
            <a:ext cx="6384615" cy="42221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CEDE0B-782F-4D7D-8579-1C2697DC785B}"/>
              </a:ext>
            </a:extLst>
          </p:cNvPr>
          <p:cNvSpPr txBox="1"/>
          <p:nvPr/>
        </p:nvSpPr>
        <p:spPr>
          <a:xfrm>
            <a:off x="378823" y="2793709"/>
            <a:ext cx="4754880" cy="333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conoscete molto bene queste due donne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hanno mutato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corso della storia.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era e rimaneva,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convivenza, </a:t>
            </a: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ostensorio vivo di Gesù</a:t>
            </a: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Vergine Santa, </a:t>
            </a: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99253DAF-F3C9-40A5-8767-123A4D4FFEEE}"/>
              </a:ext>
            </a:extLst>
          </p:cNvPr>
          <p:cNvSpPr/>
          <p:nvPr/>
        </p:nvSpPr>
        <p:spPr>
          <a:xfrm>
            <a:off x="5133703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2834613C-9B27-43B4-A2C2-E4B7163ECE18}"/>
              </a:ext>
            </a:extLst>
          </p:cNvPr>
          <p:cNvSpPr/>
          <p:nvPr/>
        </p:nvSpPr>
        <p:spPr>
          <a:xfrm flipV="1">
            <a:off x="889700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C8EE3E-DC3F-4803-9C03-9F5B129F9442}"/>
              </a:ext>
            </a:extLst>
          </p:cNvPr>
          <p:cNvSpPr txBox="1"/>
          <p:nvPr/>
        </p:nvSpPr>
        <p:spPr>
          <a:xfrm>
            <a:off x="1827137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20B474-E8FC-48BE-83A8-71B05B7CE0FD}"/>
              </a:ext>
            </a:extLst>
          </p:cNvPr>
          <p:cNvSpPr txBox="1"/>
          <p:nvPr/>
        </p:nvSpPr>
        <p:spPr>
          <a:xfrm>
            <a:off x="5783698" y="4985361"/>
            <a:ext cx="4754880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l'altra</a:t>
            </a: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 Elisabetta, </a:t>
            </a: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ripiena di Spirito Santo,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le parole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con la vita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proclamava "beata" </a:t>
            </a:r>
            <a:b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Madre di Dio . </a:t>
            </a:r>
            <a:endParaRPr lang="it-IT" dirty="0">
              <a:solidFill>
                <a:srgbClr val="BA1C9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1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/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6017780E-96A4-4E02-82FB-B6AA47787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0778" r="11199" b="23418"/>
          <a:stretch/>
        </p:blipFill>
        <p:spPr bwMode="auto">
          <a:xfrm>
            <a:off x="7900679" y="1072105"/>
            <a:ext cx="4273583" cy="2420242"/>
          </a:xfrm>
          <a:custGeom>
            <a:avLst/>
            <a:gdLst>
              <a:gd name="connsiteX0" fmla="*/ 0 w 4273583"/>
              <a:gd name="connsiteY0" fmla="*/ 0 h 2420242"/>
              <a:gd name="connsiteX1" fmla="*/ 4273583 w 4273583"/>
              <a:gd name="connsiteY1" fmla="*/ 0 h 2420242"/>
              <a:gd name="connsiteX2" fmla="*/ 4273583 w 4273583"/>
              <a:gd name="connsiteY2" fmla="*/ 2420242 h 2420242"/>
              <a:gd name="connsiteX3" fmla="*/ 1353490 w 4273583"/>
              <a:gd name="connsiteY3" fmla="*/ 2420242 h 2420242"/>
              <a:gd name="connsiteX4" fmla="*/ 1353490 w 4273583"/>
              <a:gd name="connsiteY4" fmla="*/ 2416057 h 2420242"/>
              <a:gd name="connsiteX5" fmla="*/ 1266734 w 4273583"/>
              <a:gd name="connsiteY5" fmla="*/ 2420242 h 2420242"/>
              <a:gd name="connsiteX6" fmla="*/ 25735 w 4273583"/>
              <a:gd name="connsiteY6" fmla="*/ 1454003 h 2420242"/>
              <a:gd name="connsiteX7" fmla="*/ 0 w 4273583"/>
              <a:gd name="connsiteY7" fmla="*/ 1210130 h 2420242"/>
              <a:gd name="connsiteX8" fmla="*/ 0 w 4273583"/>
              <a:gd name="connsiteY8" fmla="*/ 1210103 h 2420242"/>
              <a:gd name="connsiteX9" fmla="*/ 1838 w 4273583"/>
              <a:gd name="connsiteY9" fmla="*/ 1175336 h 2420242"/>
              <a:gd name="connsiteX10" fmla="*/ 0 w 4273583"/>
              <a:gd name="connsiteY10" fmla="*/ 1175336 h 242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73583" h="2420242">
                <a:moveTo>
                  <a:pt x="0" y="0"/>
                </a:moveTo>
                <a:lnTo>
                  <a:pt x="4273583" y="0"/>
                </a:lnTo>
                <a:lnTo>
                  <a:pt x="4273583" y="2420242"/>
                </a:lnTo>
                <a:lnTo>
                  <a:pt x="1353490" y="2420242"/>
                </a:lnTo>
                <a:lnTo>
                  <a:pt x="1353490" y="2416057"/>
                </a:lnTo>
                <a:lnTo>
                  <a:pt x="1266734" y="2420242"/>
                </a:lnTo>
                <a:cubicBezTo>
                  <a:pt x="654586" y="2420242"/>
                  <a:pt x="143853" y="2005434"/>
                  <a:pt x="25735" y="1454003"/>
                </a:cubicBezTo>
                <a:lnTo>
                  <a:pt x="0" y="1210130"/>
                </a:lnTo>
                <a:lnTo>
                  <a:pt x="0" y="1210103"/>
                </a:lnTo>
                <a:lnTo>
                  <a:pt x="1838" y="1175336"/>
                </a:lnTo>
                <a:lnTo>
                  <a:pt x="0" y="1175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4869541" y="2042242"/>
            <a:ext cx="6766020" cy="501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 si amavano, </a:t>
            </a:r>
            <a:endParaRPr lang="it-IT" sz="24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si ascoltavano, </a:t>
            </a:r>
          </a:p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si emulavano, </a:t>
            </a:r>
          </a:p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si servivano, </a:t>
            </a:r>
            <a:endParaRPr lang="it-IT" sz="24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portavano Gesù in mezzo a loro </a:t>
            </a:r>
          </a:p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si lasciavano guidare </a:t>
            </a:r>
            <a:b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dallo Spirito Santo . </a:t>
            </a:r>
          </a:p>
          <a:p>
            <a:pPr>
              <a:lnSpc>
                <a:spcPts val="2880"/>
              </a:lnSpc>
            </a:pP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 mistero </a:t>
            </a:r>
            <a:b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perfetta convivenza soprannaturale </a:t>
            </a:r>
            <a:b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chiama Visitazione </a:t>
            </a:r>
            <a:endParaRPr lang="it-IT" sz="24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perciò, poiché lo imiterete </a:t>
            </a:r>
            <a:b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ventiquattro ore su ventiquattro, </a:t>
            </a:r>
            <a:br>
              <a:rPr lang="it-IT" sz="240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chiamerete visitandine. </a:t>
            </a:r>
            <a:endParaRPr lang="it-IT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0E2F17-E894-4417-910F-76AFB8E441B6}"/>
              </a:ext>
            </a:extLst>
          </p:cNvPr>
          <p:cNvSpPr txBox="1"/>
          <p:nvPr/>
        </p:nvSpPr>
        <p:spPr>
          <a:xfrm>
            <a:off x="633295" y="536052"/>
            <a:ext cx="3975776" cy="230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  <a:spcAft>
                <a:spcPts val="8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convivenza</a:t>
            </a: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queste due donne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(Maria e Elisabetta)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 intessuta </a:t>
            </a:r>
            <a:b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cose piccole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di carità immensa</a:t>
            </a:r>
            <a:endParaRPr lang="it-IT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6BA0107E-27E5-4A17-A1B2-310D4D6E0544}"/>
              </a:ext>
            </a:extLst>
          </p:cNvPr>
          <p:cNvSpPr/>
          <p:nvPr/>
        </p:nvSpPr>
        <p:spPr>
          <a:xfrm>
            <a:off x="0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96DA44B5-9016-4D43-899F-EB9062297228}"/>
              </a:ext>
            </a:extLst>
          </p:cNvPr>
          <p:cNvSpPr/>
          <p:nvPr/>
        </p:nvSpPr>
        <p:spPr>
          <a:xfrm flipV="1">
            <a:off x="9004662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141003-EB05-4B5E-A9FC-DD0315F10CDB}"/>
              </a:ext>
            </a:extLst>
          </p:cNvPr>
          <p:cNvSpPr txBox="1"/>
          <p:nvPr/>
        </p:nvSpPr>
        <p:spPr>
          <a:xfrm>
            <a:off x="9942099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F7853CE-4379-4738-81B7-A3F292CB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2" b="95775" l="6878" r="93651">
                        <a14:foregroundMark x1="15873" y1="23005" x2="27513" y2="15023"/>
                        <a14:foregroundMark x1="27513" y1="15023" x2="51852" y2="12676"/>
                        <a14:foregroundMark x1="51852" y1="12676" x2="85714" y2="34272"/>
                        <a14:foregroundMark x1="85714" y1="34272" x2="92063" y2="48357"/>
                        <a14:foregroundMark x1="92063" y1="48357" x2="91005" y2="63380"/>
                        <a14:foregroundMark x1="91005" y1="63380" x2="80952" y2="78873"/>
                        <a14:foregroundMark x1="80952" y1="78873" x2="66138" y2="90141"/>
                        <a14:foregroundMark x1="66138" y1="90141" x2="47090" y2="92958"/>
                        <a14:foregroundMark x1="47090" y1="92958" x2="14815" y2="73239"/>
                        <a14:foregroundMark x1="14815" y1="73239" x2="9524" y2="38028"/>
                        <a14:foregroundMark x1="9524" y1="38028" x2="17460" y2="23944"/>
                        <a14:foregroundMark x1="17460" y1="23944" x2="18519" y2="22535"/>
                        <a14:foregroundMark x1="44974" y1="7042" x2="72487" y2="18779"/>
                        <a14:foregroundMark x1="72487" y1="18779" x2="83598" y2="27700"/>
                        <a14:foregroundMark x1="83598" y1="27700" x2="91534" y2="39906"/>
                        <a14:foregroundMark x1="91534" y1="39906" x2="73545" y2="15493"/>
                        <a14:foregroundMark x1="73545" y1="15493" x2="57672" y2="8451"/>
                        <a14:foregroundMark x1="57672" y1="8451" x2="52381" y2="7512"/>
                        <a14:foregroundMark x1="92063" y1="38967" x2="93651" y2="55869"/>
                        <a14:foregroundMark x1="7407" y1="41315" x2="11111" y2="54460"/>
                        <a14:foregroundMark x1="11111" y1="54460" x2="11111" y2="53052"/>
                        <a14:foregroundMark x1="41799" y1="95775" x2="58201" y2="91549"/>
                        <a14:foregroundMark x1="58201" y1="91549" x2="58201" y2="95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2" y="2891954"/>
            <a:ext cx="3715059" cy="41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3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"/>
                            </p:stCondLst>
                            <p:childTnLst>
                              <p:par>
                                <p:cTn id="6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animBg="1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94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82000">
              <a:srgbClr val="FFCCFF">
                <a:alpha val="45000"/>
              </a:srgb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21D76649-E7DA-4C4A-BCDB-58037951ED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189">
            <a:off x="548600" y="299706"/>
            <a:ext cx="4229595" cy="63443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259F18-E327-4301-893B-8A3D0C69FA2F}"/>
              </a:ext>
            </a:extLst>
          </p:cNvPr>
          <p:cNvSpPr txBox="1"/>
          <p:nvPr/>
        </p:nvSpPr>
        <p:spPr>
          <a:xfrm>
            <a:off x="5924362" y="2845011"/>
            <a:ext cx="5273141" cy="350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il cuore di Gesù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volle una confidente, </a:t>
            </a:r>
            <a:endParaRPr lang="it-IT" sz="2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scelse: </a:t>
            </a: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 Margherita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Maria </a:t>
            </a:r>
            <a:r>
              <a:rPr lang="it-IT" sz="2800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Alacoque</a:t>
            </a: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 quelle suore che, </a:t>
            </a:r>
            <a:endParaRPr lang="it-IT" sz="2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dietro la guida del loro padre,</a:t>
            </a:r>
          </a:p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leggevano molto bene </a:t>
            </a:r>
            <a:b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BA1C9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poema dell'Amore divino.</a:t>
            </a: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3F5F245C-65BE-46FA-88B9-FDCA718ECBE7}"/>
              </a:ext>
            </a:extLst>
          </p:cNvPr>
          <p:cNvSpPr/>
          <p:nvPr/>
        </p:nvSpPr>
        <p:spPr>
          <a:xfrm>
            <a:off x="0" y="5073496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D181E1E5-4839-4426-AA5A-7D43B62C9631}"/>
              </a:ext>
            </a:extLst>
          </p:cNvPr>
          <p:cNvSpPr/>
          <p:nvPr/>
        </p:nvSpPr>
        <p:spPr>
          <a:xfrm flipV="1">
            <a:off x="6559759" y="-21028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BCC66F-C3C2-4B26-BDA8-6075A08CD9A0}"/>
              </a:ext>
            </a:extLst>
          </p:cNvPr>
          <p:cNvSpPr txBox="1"/>
          <p:nvPr/>
        </p:nvSpPr>
        <p:spPr>
          <a:xfrm>
            <a:off x="7497196" y="99526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3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i siete il sale della terra… Voi siete la luce del mondo">
            <a:extLst>
              <a:ext uri="{FF2B5EF4-FFF2-40B4-BE49-F238E27FC236}">
                <a16:creationId xmlns:a16="http://schemas.microsoft.com/office/drawing/2014/main" id="{953F013B-6DE4-4BFD-8593-549B143B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159" y="4047360"/>
            <a:ext cx="3870825" cy="29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2C29E68F-D3F7-4284-B72F-ADA2285F8DF8}"/>
              </a:ext>
            </a:extLst>
          </p:cNvPr>
          <p:cNvSpPr/>
          <p:nvPr/>
        </p:nvSpPr>
        <p:spPr>
          <a:xfrm>
            <a:off x="3675370" y="4985361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401CDD5-D406-4336-8F25-B6F396BD7943}"/>
              </a:ext>
            </a:extLst>
          </p:cNvPr>
          <p:cNvSpPr/>
          <p:nvPr/>
        </p:nvSpPr>
        <p:spPr>
          <a:xfrm flipV="1">
            <a:off x="4117642" y="-21029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9EA5A4-034A-4542-A741-E7A624DD5B46}"/>
              </a:ext>
            </a:extLst>
          </p:cNvPr>
          <p:cNvSpPr txBox="1"/>
          <p:nvPr/>
        </p:nvSpPr>
        <p:spPr>
          <a:xfrm>
            <a:off x="5055079" y="99525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536686-5C4E-4C43-A5FA-6A4664F90EFE}"/>
              </a:ext>
            </a:extLst>
          </p:cNvPr>
          <p:cNvSpPr txBox="1"/>
          <p:nvPr/>
        </p:nvSpPr>
        <p:spPr>
          <a:xfrm>
            <a:off x="1036318" y="3155166"/>
            <a:ext cx="5278104" cy="120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60"/>
              </a:lnSpc>
              <a:spcAft>
                <a:spcPts val="8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«Tu vere Sales: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tu sei veramente sale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…,»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24F1DF-B5A2-4DC1-B158-E96D66509C39}"/>
              </a:ext>
            </a:extLst>
          </p:cNvPr>
          <p:cNvSpPr txBox="1"/>
          <p:nvPr/>
        </p:nvSpPr>
        <p:spPr>
          <a:xfrm>
            <a:off x="1077633" y="1970098"/>
            <a:ext cx="5273141" cy="11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  <a:spcAft>
                <a:spcPts val="8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vescovo di Saluzzo, in un'affabile conversazione, rivolse questo complimento a San Francesco:</a:t>
            </a:r>
            <a:endParaRPr lang="it-IT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228D12-1EC0-4E23-AC6E-21FE8CF7C387}"/>
              </a:ext>
            </a:extLst>
          </p:cNvPr>
          <p:cNvSpPr txBox="1"/>
          <p:nvPr/>
        </p:nvSpPr>
        <p:spPr>
          <a:xfrm>
            <a:off x="6692537" y="4047360"/>
            <a:ext cx="5499463" cy="210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400"/>
              </a:spcAft>
            </a:pP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Francesco di Sales, </a:t>
            </a:r>
            <a:b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giocando sulla parola </a:t>
            </a: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"Saluzzo",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prontamente disse:</a:t>
            </a:r>
          </a:p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Et tu Sal et lux: </a:t>
            </a:r>
            <a:b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tu sei sale e luce».  </a:t>
            </a:r>
          </a:p>
        </p:txBody>
      </p:sp>
      <p:pic>
        <p:nvPicPr>
          <p:cNvPr id="2052" name="Picture 4" descr="AIMC NEWS: Domenica 5 febbraio: SALE DELLA TERRA e LUCE DEL MONDO">
            <a:extLst>
              <a:ext uri="{FF2B5EF4-FFF2-40B4-BE49-F238E27FC236}">
                <a16:creationId xmlns:a16="http://schemas.microsoft.com/office/drawing/2014/main" id="{08A6804F-8FF0-4D55-8076-34503082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426" y="1231861"/>
            <a:ext cx="5081717" cy="2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40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build="p"/>
      <p:bldP spid="9" grpId="0" build="p"/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89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78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1C2B11A2-0E19-447F-B61B-EE9EAD05A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55" r="4018"/>
          <a:stretch/>
        </p:blipFill>
        <p:spPr>
          <a:xfrm>
            <a:off x="5357339" y="4900773"/>
            <a:ext cx="6872136" cy="26919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6213824" y="1801203"/>
            <a:ext cx="4919112" cy="288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800"/>
              </a:spcAft>
            </a:pP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Francesco di Sales</a:t>
            </a:r>
            <a:b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 egli stesso sale e luce: </a:t>
            </a:r>
          </a:p>
          <a:p>
            <a:pPr>
              <a:lnSpc>
                <a:spcPts val="2880"/>
              </a:lnSpc>
              <a:spcAft>
                <a:spcPts val="8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 SALE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rese gustosa la santità </a:t>
            </a:r>
          </a:p>
          <a:p>
            <a:pPr>
              <a:lnSpc>
                <a:spcPts val="2880"/>
              </a:lnSpc>
              <a:spcAft>
                <a:spcPts val="800"/>
              </a:spcAft>
            </a:pPr>
            <a:r>
              <a:rPr lang="it-IT" sz="240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 LUCE </a:t>
            </a:r>
            <a:b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ne illuminò la strada maestra: L'AMORE. 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2C29E68F-D3F7-4284-B72F-ADA2285F8DF8}"/>
              </a:ext>
            </a:extLst>
          </p:cNvPr>
          <p:cNvSpPr/>
          <p:nvPr/>
        </p:nvSpPr>
        <p:spPr>
          <a:xfrm>
            <a:off x="4567237" y="4867723"/>
            <a:ext cx="6872136" cy="2691952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gradFill flip="none" rotWithShape="1">
            <a:gsLst>
              <a:gs pos="64000">
                <a:srgbClr val="00B0F0">
                  <a:alpha val="48000"/>
                </a:srgbClr>
              </a:gs>
              <a:gs pos="54000">
                <a:schemeClr val="bg1">
                  <a:alpha val="58000"/>
                </a:schemeClr>
              </a:gs>
              <a:gs pos="42000">
                <a:srgbClr val="FFFDDE">
                  <a:alpha val="66000"/>
                </a:srgbClr>
              </a:gs>
              <a:gs pos="30000">
                <a:srgbClr val="FFFF99">
                  <a:alpha val="75000"/>
                </a:srgbClr>
              </a:gs>
              <a:gs pos="65000">
                <a:srgbClr val="FFDBFF">
                  <a:alpha val="66000"/>
                </a:srgbClr>
              </a:gs>
              <a:gs pos="80000">
                <a:srgbClr val="FFFF99">
                  <a:alpha val="45000"/>
                </a:srgbClr>
              </a:gs>
              <a:gs pos="0">
                <a:schemeClr val="accent4">
                  <a:lumMod val="5000"/>
                  <a:lumOff val="95000"/>
                  <a:alpha val="0"/>
                </a:schemeClr>
              </a:gs>
              <a:gs pos="72000">
                <a:srgbClr val="FFCCFF">
                  <a:alpha val="45000"/>
                </a:srgbClr>
              </a:gs>
              <a:gs pos="100000">
                <a:srgbClr val="00B05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401CDD5-D406-4336-8F25-B6F396BD7943}"/>
              </a:ext>
            </a:extLst>
          </p:cNvPr>
          <p:cNvSpPr/>
          <p:nvPr/>
        </p:nvSpPr>
        <p:spPr>
          <a:xfrm flipV="1">
            <a:off x="5571869" y="22493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9EA5A4-034A-4542-A741-E7A624DD5B46}"/>
              </a:ext>
            </a:extLst>
          </p:cNvPr>
          <p:cNvSpPr txBox="1"/>
          <p:nvPr/>
        </p:nvSpPr>
        <p:spPr>
          <a:xfrm>
            <a:off x="6509306" y="143047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7DAB9F-C591-4D0E-9D1C-E6E9E555EFD4}"/>
              </a:ext>
            </a:extLst>
          </p:cNvPr>
          <p:cNvSpPr txBox="1"/>
          <p:nvPr/>
        </p:nvSpPr>
        <p:spPr>
          <a:xfrm>
            <a:off x="-102825" y="4803354"/>
            <a:ext cx="4919113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suoi scritti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l'irradiazione della sua vita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nella Chiesa </a:t>
            </a:r>
          </a:p>
          <a:p>
            <a:pPr algn="r">
              <a:lnSpc>
                <a:spcPts val="26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operarono il prodigio della </a:t>
            </a:r>
            <a:b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pesca miracolosa </a:t>
            </a:r>
            <a:b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della santità.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8769B1E-30A0-4F19-9CC4-044C729A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711" y="1208397"/>
            <a:ext cx="35433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4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7" grpId="0"/>
      <p:bldP spid="1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>
                <a:alpha val="48000"/>
              </a:srgbClr>
            </a:gs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72000">
              <a:srgbClr val="FFDBFF"/>
            </a:gs>
            <a:gs pos="94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82000">
              <a:srgbClr val="FFCCFF">
                <a:alpha val="45000"/>
              </a:srgbClr>
            </a:gs>
            <a:gs pos="100000">
              <a:srgbClr val="0070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diverso, parecchi&#10;&#10;Descrizione generata automaticamente">
            <a:extLst>
              <a:ext uri="{FF2B5EF4-FFF2-40B4-BE49-F238E27FC236}">
                <a16:creationId xmlns:a16="http://schemas.microsoft.com/office/drawing/2014/main" id="{D59A9367-563F-4612-B3CC-991CA1A73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9853" r="10055" b="9594"/>
          <a:stretch/>
        </p:blipFill>
        <p:spPr>
          <a:xfrm>
            <a:off x="0" y="418010"/>
            <a:ext cx="6570617" cy="71416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1094342" y="1992433"/>
            <a:ext cx="5001658" cy="326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secolo scorso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spiritualità 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generò un grande santo, </a:t>
            </a:r>
          </a:p>
          <a:p>
            <a:pPr algn="r"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► Don Bosco </a:t>
            </a:r>
          </a:p>
          <a:p>
            <a:pPr algn="r"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gennaio 1854</a:t>
            </a:r>
          </a:p>
          <a:p>
            <a:pPr algn="r"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«ci chiameremo SALESIANI»</a:t>
            </a:r>
          </a:p>
          <a:p>
            <a:pPr algn="r">
              <a:lnSpc>
                <a:spcPts val="2880"/>
              </a:lnSpc>
              <a:spcAft>
                <a:spcPts val="400"/>
              </a:spcAft>
            </a:pP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dicembre 1859</a:t>
            </a:r>
            <a:b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Atto costitutivo</a:t>
            </a:r>
          </a:p>
        </p:txBody>
      </p:sp>
      <p:pic>
        <p:nvPicPr>
          <p:cNvPr id="21" name="Immagine 20" descr="Immagine che contiene diverso, parecchi&#10;&#10;Descrizione generata automaticamente">
            <a:extLst>
              <a:ext uri="{FF2B5EF4-FFF2-40B4-BE49-F238E27FC236}">
                <a16:creationId xmlns:a16="http://schemas.microsoft.com/office/drawing/2014/main" id="{2DD11CC8-28FF-45B2-83F4-3833CC2CC4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25" t="9853" r="10055" b="9594"/>
          <a:stretch/>
        </p:blipFill>
        <p:spPr>
          <a:xfrm>
            <a:off x="65131" y="0"/>
            <a:ext cx="6570617" cy="7559673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FFC56128-CCB6-4660-BA4D-A059B7E626A9}"/>
              </a:ext>
            </a:extLst>
          </p:cNvPr>
          <p:cNvSpPr/>
          <p:nvPr/>
        </p:nvSpPr>
        <p:spPr>
          <a:xfrm flipV="1">
            <a:off x="7638703" y="0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8E9281-8422-462E-A30C-8D9F36CAC67A}"/>
              </a:ext>
            </a:extLst>
          </p:cNvPr>
          <p:cNvSpPr txBox="1"/>
          <p:nvPr/>
        </p:nvSpPr>
        <p:spPr>
          <a:xfrm>
            <a:off x="8576140" y="120554"/>
            <a:ext cx="129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812377-D768-4DF6-ACE6-F9563B0A0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brightnessContrast bright="18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8674"/>
          <a:stretch/>
        </p:blipFill>
        <p:spPr>
          <a:xfrm>
            <a:off x="6884127" y="951551"/>
            <a:ext cx="5001658" cy="636080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B6A900-E161-48B3-88F4-91FD3CFDFA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7672"/>
          <a:stretch>
            <a:fillRect/>
          </a:stretch>
        </p:blipFill>
        <p:spPr>
          <a:xfrm>
            <a:off x="-140623" y="5310493"/>
            <a:ext cx="6360801" cy="2249182"/>
          </a:xfrm>
          <a:custGeom>
            <a:avLst/>
            <a:gdLst>
              <a:gd name="connsiteX0" fmla="*/ 0 w 6925656"/>
              <a:gd name="connsiteY0" fmla="*/ 0 h 2448915"/>
              <a:gd name="connsiteX1" fmla="*/ 6925656 w 6925656"/>
              <a:gd name="connsiteY1" fmla="*/ 0 h 2448915"/>
              <a:gd name="connsiteX2" fmla="*/ 6925656 w 6925656"/>
              <a:gd name="connsiteY2" fmla="*/ 2448915 h 2448915"/>
              <a:gd name="connsiteX3" fmla="*/ 0 w 6925656"/>
              <a:gd name="connsiteY3" fmla="*/ 2448915 h 244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5656" h="2448915">
                <a:moveTo>
                  <a:pt x="0" y="0"/>
                </a:moveTo>
                <a:lnTo>
                  <a:pt x="6925656" y="0"/>
                </a:lnTo>
                <a:lnTo>
                  <a:pt x="6925656" y="2448915"/>
                </a:lnTo>
                <a:lnTo>
                  <a:pt x="0" y="244891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880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inestra, edificio&#10;&#10;Descrizione generata automaticamente">
            <a:extLst>
              <a:ext uri="{FF2B5EF4-FFF2-40B4-BE49-F238E27FC236}">
                <a16:creationId xmlns:a16="http://schemas.microsoft.com/office/drawing/2014/main" id="{2BE5A62C-C4B2-4CE6-85EF-4085D01C8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196" y="709083"/>
            <a:ext cx="3926912" cy="68505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656272"/>
            <a:ext cx="3528848" cy="5500919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PRIMA DI TUTTO CERCARE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DI PIACERE A DIO: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“Ecco il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centro della mia anima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il </a:t>
            </a:r>
            <a:r>
              <a:rPr lang="it-IT" sz="2000" b="1" dirty="0">
                <a:cs typeface="Arial" panose="020B0604020202020204" pitchFamily="34" charset="0"/>
              </a:rPr>
              <a:t>polo immobile,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intorno al quale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ruotano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tutti i miei </a:t>
            </a:r>
            <a:r>
              <a:rPr lang="it-IT" sz="2000" b="1" dirty="0">
                <a:cs typeface="Arial" panose="020B0604020202020204" pitchFamily="34" charset="0"/>
              </a:rPr>
              <a:t>desideri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tutti i miei </a:t>
            </a:r>
            <a:r>
              <a:rPr lang="it-IT" sz="2000" b="1" dirty="0">
                <a:cs typeface="Arial" panose="020B0604020202020204" pitchFamily="34" charset="0"/>
              </a:rPr>
              <a:t>movimenti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lang="it-IT" sz="2400" dirty="0"/>
          </a:p>
        </p:txBody>
      </p:sp>
      <p:sp>
        <p:nvSpPr>
          <p:cNvPr id="7" name="Stella a 10 punte 6">
            <a:extLst>
              <a:ext uri="{FF2B5EF4-FFF2-40B4-BE49-F238E27FC236}">
                <a16:creationId xmlns:a16="http://schemas.microsoft.com/office/drawing/2014/main" id="{24F6EED5-A490-46BF-B7D5-1D32304C39BB}"/>
              </a:ext>
            </a:extLst>
          </p:cNvPr>
          <p:cNvSpPr/>
          <p:nvPr/>
        </p:nvSpPr>
        <p:spPr>
          <a:xfrm>
            <a:off x="17646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C797C1DD-9BA5-4D7C-A02C-5C3B5F694566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75BBDA6-C1F2-4324-A6B6-9F15C3ED9322}"/>
              </a:ext>
            </a:extLst>
          </p:cNvPr>
          <p:cNvSpPr txBox="1">
            <a:spLocks/>
          </p:cNvSpPr>
          <p:nvPr/>
        </p:nvSpPr>
        <p:spPr>
          <a:xfrm>
            <a:off x="8347574" y="1518249"/>
            <a:ext cx="3528848" cy="56389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NULLA PER FORZA, TUTTO PER AMORE: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“Ecco la </a:t>
            </a:r>
            <a:r>
              <a:rPr lang="it-IT" sz="2000" b="1" dirty="0">
                <a:cs typeface="Arial" panose="020B0604020202020204" pitchFamily="34" charset="0"/>
              </a:rPr>
              <a:t>regola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cs typeface="Arial" panose="020B0604020202020204" pitchFamily="34" charset="0"/>
              </a:rPr>
              <a:t>generale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della nostra </a:t>
            </a:r>
            <a:r>
              <a:rPr lang="it-IT" sz="2000" b="1" dirty="0">
                <a:cs typeface="Arial" panose="020B0604020202020204" pitchFamily="34" charset="0"/>
              </a:rPr>
              <a:t>obbedienza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BISOGNA FARE </a:t>
            </a:r>
            <a:b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TUTTO PER AMORE </a:t>
            </a:r>
            <a:b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E NULLA PER FORZA.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Bisogna piuttosto </a:t>
            </a:r>
            <a:r>
              <a:rPr lang="it-IT" sz="2000" b="1" dirty="0">
                <a:cs typeface="Arial" panose="020B0604020202020204" pitchFamily="34" charset="0"/>
              </a:rPr>
              <a:t>amare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cs typeface="Arial" panose="020B0604020202020204" pitchFamily="34" charset="0"/>
              </a:rPr>
              <a:t>l’obbedienza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che temere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 disobbedienza…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Vi lascio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it-IT" sz="2000" b="1" dirty="0">
                <a:cs typeface="Arial" panose="020B0604020202020204" pitchFamily="34" charset="0"/>
              </a:rPr>
              <a:t>spirito di libertà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quello che esclude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 costrizione, lo scrupolo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l’agitazione”.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361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7" grpId="0" animBg="1"/>
      <p:bldP spid="10" grpId="0" animBg="1"/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interni, dipingendo, colorato, altare&#10;&#10;Descrizione generata automaticamente">
            <a:extLst>
              <a:ext uri="{FF2B5EF4-FFF2-40B4-BE49-F238E27FC236}">
                <a16:creationId xmlns:a16="http://schemas.microsoft.com/office/drawing/2014/main" id="{C2C66279-F811-48A9-B5A8-CFCCBADCE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6110" y="0"/>
            <a:ext cx="9025890" cy="58127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5EDF5-6C1E-43D4-955A-D6E9123DFDA5}"/>
              </a:ext>
            </a:extLst>
          </p:cNvPr>
          <p:cNvSpPr txBox="1"/>
          <p:nvPr/>
        </p:nvSpPr>
        <p:spPr>
          <a:xfrm>
            <a:off x="280035" y="259398"/>
            <a:ext cx="27165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  <a:t>La Liturgia delle Ore, così tratteggia </a:t>
            </a:r>
            <a:b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  <a:t>il rapporto fra lui </a:t>
            </a:r>
            <a:b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it-IT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(Francesco di Sales)</a:t>
            </a:r>
            <a:b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it-IT" sz="1800" dirty="0">
                <a:solidFill>
                  <a:srgbClr val="C00000"/>
                </a:solidFill>
                <a:latin typeface="Arial Black" panose="020B0A04020102020204" pitchFamily="34" charset="0"/>
              </a:rPr>
              <a:t>e don Bosco: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5BBA95-5EA9-4F01-A9F2-6D634D80B091}"/>
              </a:ext>
            </a:extLst>
          </p:cNvPr>
          <p:cNvSpPr txBox="1"/>
          <p:nvPr/>
        </p:nvSpPr>
        <p:spPr>
          <a:xfrm>
            <a:off x="3858530" y="5136298"/>
            <a:ext cx="8333470" cy="2246769"/>
          </a:xfrm>
          <a:prstGeom prst="rect">
            <a:avLst/>
          </a:prstGeom>
          <a:solidFill>
            <a:srgbClr val="002060"/>
          </a:solidFill>
          <a:effectLst>
            <a:glow rad="76200">
              <a:schemeClr val="accent1">
                <a:alpha val="92000"/>
              </a:schemeClr>
            </a:glow>
            <a:softEdge rad="50800"/>
          </a:effectLst>
        </p:spPr>
        <p:txBody>
          <a:bodyPr wrap="square" lIns="72000" rIns="288000" rtlCol="0">
            <a:spAutoFit/>
          </a:bodyPr>
          <a:lstStyle/>
          <a:p>
            <a:pPr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"Ispirato dalla sua carità apostolica </a:t>
            </a:r>
          </a:p>
          <a:p>
            <a:pPr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e dalla dolcezza e pazienza evangelica, </a:t>
            </a:r>
          </a:p>
          <a:p>
            <a:pPr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San Giovanni Bosco lo scelse </a:t>
            </a:r>
          </a:p>
          <a:p>
            <a:pPr algn="r"/>
            <a: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come modello e protettore della </a:t>
            </a:r>
            <a:br>
              <a:rPr 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rgbClr val="00B0F0"/>
                </a:solidFill>
                <a:latin typeface="Arial Black" panose="020B0A04020102020204" pitchFamily="34" charset="0"/>
              </a:rPr>
              <a:t>sua / nostra e missione fra i giovani</a:t>
            </a:r>
            <a:endParaRPr lang="it-IT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5BE728-63A7-4793-8054-4E65FAA4BD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" y="5172643"/>
            <a:ext cx="3858530" cy="24421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Freccia angolare bidirezionale 11">
            <a:extLst>
              <a:ext uri="{FF2B5EF4-FFF2-40B4-BE49-F238E27FC236}">
                <a16:creationId xmlns:a16="http://schemas.microsoft.com/office/drawing/2014/main" id="{7D036D37-52DC-4402-891B-3A0498DECD80}"/>
              </a:ext>
            </a:extLst>
          </p:cNvPr>
          <p:cNvSpPr/>
          <p:nvPr/>
        </p:nvSpPr>
        <p:spPr>
          <a:xfrm flipH="1" flipV="1">
            <a:off x="1465242" y="3902409"/>
            <a:ext cx="627962" cy="1233889"/>
          </a:xfrm>
          <a:prstGeom prst="leftUpArrow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0D8D29-4FDC-457E-8A94-47318576243D}"/>
              </a:ext>
            </a:extLst>
          </p:cNvPr>
          <p:cNvSpPr txBox="1"/>
          <p:nvPr/>
        </p:nvSpPr>
        <p:spPr>
          <a:xfrm>
            <a:off x="1366091" y="3006635"/>
            <a:ext cx="21482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Xsa</a:t>
            </a: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S. Fr. Sales</a:t>
            </a:r>
            <a:b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it-IT" sz="1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1852</a:t>
            </a:r>
          </a:p>
        </p:txBody>
      </p:sp>
    </p:spTree>
    <p:extLst>
      <p:ext uri="{BB962C8B-B14F-4D97-AF65-F5344CB8AC3E}">
        <p14:creationId xmlns:p14="http://schemas.microsoft.com/office/powerpoint/2010/main" val="552726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3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uiExpand="1" build="p" animBg="1"/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60" y="1552755"/>
            <a:ext cx="3528848" cy="5604436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NULLA CHIEDERE, NULLA RIFIUTARE: </a:t>
            </a:r>
          </a:p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“Restare nelle braccia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2000" b="1" dirty="0">
                <a:cs typeface="Arial" panose="020B0604020202020204" pitchFamily="34" charset="0"/>
              </a:rPr>
              <a:t>Provvidenza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senza fermarsi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su nessun altro desiderio, se non quello di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volere ciò che Dio vuole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da noi”.</a:t>
            </a:r>
          </a:p>
          <a:p>
            <a:pPr>
              <a:lnSpc>
                <a:spcPts val="2400"/>
              </a:lnSpc>
              <a:spcAft>
                <a:spcPts val="1000"/>
              </a:spcAft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7D43E5-EB2D-4AFB-A513-85E34868D87F}"/>
              </a:ext>
            </a:extLst>
          </p:cNvPr>
          <p:cNvSpPr txBox="1">
            <a:spLocks/>
          </p:cNvSpPr>
          <p:nvPr/>
        </p:nvSpPr>
        <p:spPr>
          <a:xfrm>
            <a:off x="8171304" y="1280124"/>
            <a:ext cx="3826065" cy="587706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“Non ho mai potuto approvare </a:t>
            </a:r>
            <a:r>
              <a:rPr lang="it-IT" sz="2000" b="1" dirty="0">
                <a:cs typeface="Arial" panose="020B0604020202020204" pitchFamily="34" charset="0"/>
              </a:rPr>
              <a:t>il metodo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coloro che, per riformare l’uomo, cominciano dall’esterno, dal contegno, dagli abiti, dai capelli.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Mi sembra, al contrario, che </a:t>
            </a:r>
            <a:r>
              <a:rPr lang="it-IT" sz="2000" b="1" dirty="0">
                <a:cs typeface="Arial" panose="020B0604020202020204" pitchFamily="34" charset="0"/>
              </a:rPr>
              <a:t>si debba cominciare dall’interno…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cuore, essendo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 sorgente delle azioni,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esse sono tali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quale è il cuore…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cs typeface="Arial" panose="020B0604020202020204" pitchFamily="34" charset="0"/>
              </a:rPr>
              <a:t>Chi ha Gesù nel cuore,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lo ha subito dopo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in tutte le azioni esteriori”.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F502E9-DD9C-4F3F-8431-5ECACBC5E05A}"/>
              </a:ext>
            </a:extLst>
          </p:cNvPr>
          <p:cNvSpPr txBox="1"/>
          <p:nvPr/>
        </p:nvSpPr>
        <p:spPr>
          <a:xfrm>
            <a:off x="8171304" y="1280124"/>
            <a:ext cx="3630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ANDARE DALL’INTERNO </a:t>
            </a:r>
            <a:b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VERSO L’ESTERNO: 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6358B3B-B3A8-4885-8D31-C73A704F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DD4A70EB-4F92-4C48-8200-1EBEBB3CB2C7}"/>
              </a:ext>
            </a:extLst>
          </p:cNvPr>
          <p:cNvSpPr/>
          <p:nvPr/>
        </p:nvSpPr>
        <p:spPr>
          <a:xfrm>
            <a:off x="17646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3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Stella a 10 punte 10">
            <a:extLst>
              <a:ext uri="{FF2B5EF4-FFF2-40B4-BE49-F238E27FC236}">
                <a16:creationId xmlns:a16="http://schemas.microsoft.com/office/drawing/2014/main" id="{6057B52D-6245-4435-88A9-C99481BD851D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pic>
        <p:nvPicPr>
          <p:cNvPr id="12" name="Immagine 11" descr="Immagine che contiene testo, finestra, edificio&#10;&#10;Descrizione generata automaticamente">
            <a:extLst>
              <a:ext uri="{FF2B5EF4-FFF2-40B4-BE49-F238E27FC236}">
                <a16:creationId xmlns:a16="http://schemas.microsoft.com/office/drawing/2014/main" id="{E6C3C54D-E0E6-4F00-90A8-36B733DCD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47" r="7308" b="7292"/>
          <a:stretch/>
        </p:blipFill>
        <p:spPr>
          <a:xfrm>
            <a:off x="4149408" y="939547"/>
            <a:ext cx="3826065" cy="68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 uiExpand="1" build="p" animBg="1"/>
      <p:bldP spid="6" grpId="0" build="p"/>
      <p:bldP spid="8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60" y="1578398"/>
            <a:ext cx="3528848" cy="5578793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ANDARE TRANQUILLAMENTE:</a:t>
            </a:r>
          </a:p>
          <a:p>
            <a:pPr>
              <a:lnSpc>
                <a:spcPts val="22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“Con una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dolce diligenza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“La fretta, l’agitazione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 servono a nulla, </a:t>
            </a:r>
          </a:p>
          <a:p>
            <a:pPr>
              <a:lnSpc>
                <a:spcPts val="22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desiderio di una vita spirituale è buono,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ma deve essere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senza agitazione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>
              <a:lnSpc>
                <a:spcPts val="2200"/>
              </a:lnSpc>
            </a:pP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guarigione che si fa tranquillamente </a:t>
            </a:r>
            <a:b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è sempre la più sicura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>
              <a:lnSpc>
                <a:spcPts val="22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“Dobbiamo essere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quello che siamo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it-IT" sz="2000" b="1" dirty="0">
                <a:cs typeface="Arial" panose="020B0604020202020204" pitchFamily="34" charset="0"/>
              </a:rPr>
              <a:t>esserlo bene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per fare onore all’Operaio,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cui siamo l’opera”.</a:t>
            </a:r>
          </a:p>
          <a:p>
            <a:endParaRPr lang="it-IT" sz="2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7D43E5-EB2D-4AFB-A513-85E34868D87F}"/>
              </a:ext>
            </a:extLst>
          </p:cNvPr>
          <p:cNvSpPr txBox="1">
            <a:spLocks/>
          </p:cNvSpPr>
          <p:nvPr/>
        </p:nvSpPr>
        <p:spPr>
          <a:xfrm>
            <a:off x="8171305" y="1578398"/>
            <a:ext cx="3528848" cy="55787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it-IT" sz="2000" dirty="0">
                <a:solidFill>
                  <a:srgbClr val="002060"/>
                </a:solidFill>
              </a:rPr>
              <a:t>PENSARE SOLTANTO ALL’OGGI DI DIO: 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“Pensare di </a:t>
            </a:r>
            <a:r>
              <a:rPr lang="it-IT" sz="2000" b="1" dirty="0">
                <a:cs typeface="Arial" panose="020B0604020202020204" pitchFamily="34" charset="0"/>
              </a:rPr>
              <a:t>fare bene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le nostre </a:t>
            </a:r>
            <a:r>
              <a:rPr lang="it-IT" sz="2000" b="1" dirty="0">
                <a:cs typeface="Arial" panose="020B0604020202020204" pitchFamily="34" charset="0"/>
              </a:rPr>
              <a:t>cose oggi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quando arriverà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cs typeface="Arial" panose="020B0604020202020204" pitchFamily="34" charset="0"/>
              </a:rPr>
              <a:t>giorno di domani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z="2000" b="1" dirty="0">
                <a:cs typeface="Arial" panose="020B0604020202020204" pitchFamily="34" charset="0"/>
              </a:rPr>
              <a:t>chiamerà </a:t>
            </a:r>
            <a:br>
              <a:rPr lang="it-IT" sz="2000" b="1" dirty="0"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anch’esso oggi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allora ci penseremo”.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>
              <a:lnSpc>
                <a:spcPts val="2400"/>
              </a:lnSpc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30A009B-74CE-494A-90B5-4BDE396C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8" name="Stella a 10 punte 7">
            <a:extLst>
              <a:ext uri="{FF2B5EF4-FFF2-40B4-BE49-F238E27FC236}">
                <a16:creationId xmlns:a16="http://schemas.microsoft.com/office/drawing/2014/main" id="{095B17A1-64C1-49CD-B86D-BD738006A161}"/>
              </a:ext>
            </a:extLst>
          </p:cNvPr>
          <p:cNvSpPr/>
          <p:nvPr/>
        </p:nvSpPr>
        <p:spPr>
          <a:xfrm>
            <a:off x="17646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5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05874A9D-5FC2-41D9-81E6-39D66AAD4F7B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pic>
        <p:nvPicPr>
          <p:cNvPr id="11" name="Immagine 10" descr="Immagine che contiene parete, interni, altare, dipingendo&#10;&#10;Descrizione generata automaticamente">
            <a:extLst>
              <a:ext uri="{FF2B5EF4-FFF2-40B4-BE49-F238E27FC236}">
                <a16:creationId xmlns:a16="http://schemas.microsoft.com/office/drawing/2014/main" id="{6B525664-B21B-4E85-9EDE-C0488FA0A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162" y="957849"/>
            <a:ext cx="3796159" cy="647812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440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 uiExpand="1" build="p" animBg="1"/>
      <p:bldP spid="7" grpId="0" animBg="1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570008"/>
            <a:ext cx="3528848" cy="5587183"/>
          </a:xfrm>
        </p:spPr>
        <p:txBody>
          <a:bodyPr>
            <a:normAutofit/>
          </a:bodyPr>
          <a:lstStyle/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dirty="0">
                <a:solidFill>
                  <a:srgbClr val="002060"/>
                </a:solidFill>
              </a:rPr>
              <a:t>RICOMINCIARE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OGNI GIORNO: 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000" b="1" dirty="0">
                <a:cs typeface="Arial" panose="020B0604020202020204" pitchFamily="34" charset="0"/>
              </a:rPr>
              <a:t>Ogni giorno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dobbiamo cominciare il nostro </a:t>
            </a:r>
            <a:r>
              <a:rPr lang="it-IT" sz="2000" b="1" dirty="0">
                <a:cs typeface="Arial" panose="020B0604020202020204" pitchFamily="34" charset="0"/>
              </a:rPr>
              <a:t>progresso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spirituale, 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pensando bene a questo, non ci </a:t>
            </a:r>
            <a:r>
              <a:rPr lang="it-IT" sz="2000" b="1" dirty="0">
                <a:cs typeface="Arial" panose="020B0604020202020204" pitchFamily="34" charset="0"/>
              </a:rPr>
              <a:t>meraviglieremo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cs typeface="Arial" panose="020B0604020202020204" pitchFamily="34" charset="0"/>
              </a:rPr>
              <a:t>trovare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in noi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delle </a:t>
            </a:r>
            <a:r>
              <a:rPr lang="it-IT" sz="2000" b="1" dirty="0">
                <a:cs typeface="Arial" panose="020B0604020202020204" pitchFamily="34" charset="0"/>
              </a:rPr>
              <a:t>miserie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 c’è nulla che sia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già tutto fatto: 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bisogna </a:t>
            </a:r>
            <a:r>
              <a:rPr lang="it-IT" sz="2000" b="1" dirty="0">
                <a:cs typeface="Arial" panose="020B0604020202020204" pitchFamily="34" charset="0"/>
              </a:rPr>
              <a:t>ricominciare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dirty="0">
                <a:cs typeface="Arial" panose="020B0604020202020204" pitchFamily="34" charset="0"/>
              </a:rPr>
              <a:t>ricominciare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cs typeface="Arial" panose="020B0604020202020204" pitchFamily="34" charset="0"/>
              </a:rPr>
              <a:t>buon cuore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lang="it-IT" sz="2400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CC2959B-C802-41C3-A1F9-6F27620B0241}"/>
              </a:ext>
            </a:extLst>
          </p:cNvPr>
          <p:cNvSpPr txBox="1">
            <a:spLocks/>
          </p:cNvSpPr>
          <p:nvPr/>
        </p:nvSpPr>
        <p:spPr>
          <a:xfrm>
            <a:off x="4331576" y="1980881"/>
            <a:ext cx="3528848" cy="51763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7D43E5-EB2D-4AFB-A513-85E34868D87F}"/>
              </a:ext>
            </a:extLst>
          </p:cNvPr>
          <p:cNvSpPr txBox="1">
            <a:spLocks/>
          </p:cNvSpPr>
          <p:nvPr/>
        </p:nvSpPr>
        <p:spPr>
          <a:xfrm>
            <a:off x="8171305" y="1570008"/>
            <a:ext cx="3528848" cy="558718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dirty="0">
                <a:solidFill>
                  <a:srgbClr val="002060"/>
                </a:solidFill>
              </a:rPr>
              <a:t>METTERE A PROFITTO TUTTE LE OCCASIONI: 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2000" b="1" dirty="0">
                <a:cs typeface="Arial" panose="020B0604020202020204" pitchFamily="34" charset="0"/>
              </a:rPr>
              <a:t>Sopportate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con dolcezza le piccole ingiustizie,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le piccole incomodità,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le perdite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sz="2000" b="1" dirty="0">
                <a:cs typeface="Arial" panose="020B0604020202020204" pitchFamily="34" charset="0"/>
              </a:rPr>
              <a:t>poca importanza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che capitano ogni giorno.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Queste piccole occasioni </a:t>
            </a:r>
            <a:r>
              <a:rPr lang="it-IT" sz="2000" b="1" dirty="0">
                <a:cs typeface="Arial" panose="020B0604020202020204" pitchFamily="34" charset="0"/>
              </a:rPr>
              <a:t>vissute con amore 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vi guadagneranno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cs typeface="Arial" panose="020B0604020202020204" pitchFamily="34" charset="0"/>
              </a:rPr>
              <a:t>cuore di Dio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lo faranno tutto vostro”.</a:t>
            </a:r>
          </a:p>
          <a:p>
            <a:pPr>
              <a:lnSpc>
                <a:spcPts val="2400"/>
              </a:lnSpc>
              <a:tabLst>
                <a:tab pos="457200" algn="l"/>
              </a:tabLst>
              <a:defRPr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pPr defTabSz="914400">
              <a:lnSpc>
                <a:spcPts val="2400"/>
              </a:lnSpc>
              <a:spcAft>
                <a:spcPts val="400"/>
              </a:spcAft>
              <a:tabLst>
                <a:tab pos="457200" algn="l"/>
              </a:tabLst>
              <a:defRPr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D7D1EFF-B7BF-48F2-AF4C-B3239E3A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11" name="Stella a 10 punte 10">
            <a:extLst>
              <a:ext uri="{FF2B5EF4-FFF2-40B4-BE49-F238E27FC236}">
                <a16:creationId xmlns:a16="http://schemas.microsoft.com/office/drawing/2014/main" id="{C757550D-3398-4A3C-B611-9F576C5CDB25}"/>
              </a:ext>
            </a:extLst>
          </p:cNvPr>
          <p:cNvSpPr/>
          <p:nvPr/>
        </p:nvSpPr>
        <p:spPr>
          <a:xfrm>
            <a:off x="17646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7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Stella a 10 punte 11">
            <a:extLst>
              <a:ext uri="{FF2B5EF4-FFF2-40B4-BE49-F238E27FC236}">
                <a16:creationId xmlns:a16="http://schemas.microsoft.com/office/drawing/2014/main" id="{88DA8820-1120-4388-B0E1-F89354088E39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pic>
        <p:nvPicPr>
          <p:cNvPr id="7" name="Immagine 6" descr="Immagine che contiene testo, interni, altare, cornice&#10;&#10;Descrizione generata automaticamente">
            <a:extLst>
              <a:ext uri="{FF2B5EF4-FFF2-40B4-BE49-F238E27FC236}">
                <a16:creationId xmlns:a16="http://schemas.microsoft.com/office/drawing/2014/main" id="{363F0314-72E3-4E59-B389-E79581FD0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84" t="14147" r="38140" b="14417"/>
          <a:stretch/>
        </p:blipFill>
        <p:spPr>
          <a:xfrm>
            <a:off x="4190035" y="957847"/>
            <a:ext cx="3804804" cy="66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 uiExpand="1" build="p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60" y="1587260"/>
            <a:ext cx="3528848" cy="5569931"/>
          </a:xfrm>
          <a:gradFill flip="none" rotWithShape="1">
            <a:lin ang="8100000" scaled="1"/>
            <a:tileRect/>
          </a:gradFill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it-IT" sz="2000" dirty="0">
                <a:solidFill>
                  <a:srgbClr val="002060"/>
                </a:solidFill>
              </a:rPr>
              <a:t>STATE ALLEGRI: 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“Andate avanti con </a:t>
            </a:r>
            <a:r>
              <a:rPr lang="it-IT" sz="2000" b="1" dirty="0">
                <a:cs typeface="Arial" panose="020B0604020202020204" pitchFamily="34" charset="0"/>
              </a:rPr>
              <a:t>gioia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con il </a:t>
            </a:r>
            <a:r>
              <a:rPr lang="it-IT" sz="2000" b="1" dirty="0">
                <a:cs typeface="Arial" panose="020B0604020202020204" pitchFamily="34" charset="0"/>
              </a:rPr>
              <a:t>cuore aperto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più che potete;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se non andate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sempre con gioia,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andate sempre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sz="2000" b="1" dirty="0">
                <a:cs typeface="Arial" panose="020B0604020202020204" pitchFamily="34" charset="0"/>
              </a:rPr>
              <a:t>coraggio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dirty="0">
                <a:cs typeface="Arial" panose="020B0604020202020204" pitchFamily="34" charset="0"/>
              </a:rPr>
              <a:t>fiducia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lang="it-IT" sz="2400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47462BE-14F9-47DF-B9A9-2206B2AF8D95}"/>
              </a:ext>
            </a:extLst>
          </p:cNvPr>
          <p:cNvSpPr txBox="1">
            <a:spLocks/>
          </p:cNvSpPr>
          <p:nvPr/>
        </p:nvSpPr>
        <p:spPr>
          <a:xfrm>
            <a:off x="8075602" y="1587261"/>
            <a:ext cx="3822615" cy="54702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VIVERE IN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SPIRITO DI LIBERTÀ: 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“Io non mi faccio nessun scrupolo di </a:t>
            </a:r>
            <a:r>
              <a:rPr lang="it-IT" sz="2000" b="1" dirty="0">
                <a:cs typeface="Arial" panose="020B0604020202020204" pitchFamily="34" charset="0"/>
              </a:rPr>
              <a:t>lasciare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mio regolamento di vita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quando lo </a:t>
            </a:r>
            <a:r>
              <a:rPr lang="it-IT" sz="2000" b="1" dirty="0">
                <a:cs typeface="Arial" panose="020B0604020202020204" pitchFamily="34" charset="0"/>
              </a:rPr>
              <a:t>richiede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000" b="1" dirty="0">
                <a:cs typeface="Arial" panose="020B0604020202020204" pitchFamily="34" charset="0"/>
              </a:rPr>
              <a:t>servizio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delle mie pecorelle… 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Dio mi fa la grazia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cs typeface="Arial" panose="020B0604020202020204" pitchFamily="34" charset="0"/>
              </a:rPr>
              <a:t>di amare </a:t>
            </a:r>
            <a:br>
              <a:rPr lang="it-IT" sz="2000" b="1" dirty="0"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 santa libertà di spirito </a:t>
            </a:r>
            <a:endParaRPr lang="it-IT" sz="2000" b="1" dirty="0"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così come </a:t>
            </a:r>
            <a:r>
              <a:rPr lang="it-IT" sz="2000" b="1" dirty="0">
                <a:cs typeface="Arial" panose="020B0604020202020204" pitchFamily="34" charset="0"/>
              </a:rPr>
              <a:t>odiare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la dissoluzione </a:t>
            </a:r>
            <a:b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 il libertinaggio”.</a:t>
            </a:r>
          </a:p>
          <a:p>
            <a:pPr>
              <a:lnSpc>
                <a:spcPts val="2400"/>
              </a:lnSpc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</a:p>
          <a:p>
            <a:endParaRPr lang="it-IT" sz="24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ABD4C92-E5E5-404B-9EFA-179FB4C7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918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9BE2EA85-A5BE-4795-A941-BF13C1BD11C1}"/>
              </a:ext>
            </a:extLst>
          </p:cNvPr>
          <p:cNvSpPr/>
          <p:nvPr/>
        </p:nvSpPr>
        <p:spPr>
          <a:xfrm>
            <a:off x="176466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9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Stella a 10 punte 10">
            <a:extLst>
              <a:ext uri="{FF2B5EF4-FFF2-40B4-BE49-F238E27FC236}">
                <a16:creationId xmlns:a16="http://schemas.microsoft.com/office/drawing/2014/main" id="{E2C17382-6B6F-41AC-8CF6-0C9C38AF440D}"/>
              </a:ext>
            </a:extLst>
          </p:cNvPr>
          <p:cNvSpPr/>
          <p:nvPr/>
        </p:nvSpPr>
        <p:spPr>
          <a:xfrm>
            <a:off x="11083770" y="121196"/>
            <a:ext cx="931764" cy="948267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12" name="Immagine 11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AB730C2E-E080-4DA0-B4A5-5384C39D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16398" y="957847"/>
            <a:ext cx="3782738" cy="66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uiExpand="1" build="p" animBg="1"/>
      <p:bldP spid="8" grpId="0" animBg="1"/>
      <p:bldP spid="10" grpId="0" animBg="1"/>
      <p:bldP spid="11" grpId="0" uiExpan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888E38CB-93E7-4A91-8AB5-DDEB008BE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31" y="1583866"/>
            <a:ext cx="638893" cy="902968"/>
          </a:xfrm>
          <a:prstGeom prst="rect">
            <a:avLst/>
          </a:prstGeom>
        </p:spPr>
      </p:pic>
      <p:pic>
        <p:nvPicPr>
          <p:cNvPr id="30" name="Immagine 29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61D36F69-4988-4085-9D99-2D9D0ECA0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0" b="95687" l="4716" r="40629">
                        <a14:foregroundMark x1="20254" y1="37780" x2="26239" y2="38818"/>
                        <a14:foregroundMark x1="33313" y1="57188" x2="33434" y2="85383"/>
                        <a14:foregroundMark x1="33434" y1="85383" x2="31560" y2="88339"/>
                        <a14:foregroundMark x1="7981" y1="63498" x2="10036" y2="70447"/>
                        <a14:foregroundMark x1="10036" y1="70447" x2="9432" y2="82348"/>
                        <a14:foregroundMark x1="9432" y1="82348" x2="6409" y2="88658"/>
                        <a14:foregroundMark x1="6409" y1="88658" x2="5562" y2="89058"/>
                        <a14:foregroundMark x1="6348" y1="48163" x2="12757" y2="51038"/>
                        <a14:foregroundMark x1="33918" y1="48562" x2="40024" y2="49121"/>
                        <a14:foregroundMark x1="4716" y1="49121" x2="6227" y2="57588"/>
                        <a14:foregroundMark x1="6227" y1="57588" x2="4897" y2="64617"/>
                        <a14:foregroundMark x1="4897" y1="64617" x2="5260" y2="66054"/>
                        <a14:foregroundMark x1="39601" y1="56470" x2="40629" y2="64936"/>
                        <a14:foregroundMark x1="40629" y1="64936" x2="39722" y2="72524"/>
                        <a14:foregroundMark x1="8404" y1="90895" x2="20254" y2="90655"/>
                        <a14:foregroundMark x1="6651" y1="90176" x2="4716" y2="91773"/>
                        <a14:foregroundMark x1="6651" y1="94649" x2="9022" y2="94928"/>
                        <a14:foregroundMark x1="34455" y1="92479" x2="36155" y2="92252"/>
                        <a14:foregroundMark x1="36155" y1="92252" x2="38815" y2="94089"/>
                        <a14:foregroundMark x1="38875" y1="95527" x2="38875" y2="95527"/>
                        <a14:foregroundMark x1="30048" y1="95607" x2="30048" y2="95607"/>
                        <a14:foregroundMark x1="23216" y1="95447" x2="23216" y2="95447"/>
                        <a14:foregroundMark x1="18380" y1="95687" x2="18380" y2="95687"/>
                        <a14:foregroundMark x1="10883" y1="95527" x2="10883" y2="95527"/>
                        <a14:foregroundMark x1="10883" y1="95527" x2="10883" y2="95527"/>
                        <a14:foregroundMark x1="11548" y1="95447" x2="11548" y2="95447"/>
                        <a14:foregroundMark x1="14329" y1="95607" x2="14329" y2="95607"/>
                        <a14:foregroundMark x1="14873" y1="95607" x2="9371" y2="95447"/>
                        <a14:foregroundMark x1="9371" y1="95447" x2="9190" y2="95447"/>
                        <a14:backgroundMark x1="34946" y1="94010" x2="29323" y2="94089"/>
                        <a14:backgroundMark x1="29323" y1="94089" x2="24063" y2="93450"/>
                        <a14:backgroundMark x1="24063" y1="93450" x2="17050" y2="93930"/>
                        <a14:backgroundMark x1="17050" y1="93930" x2="10822" y2="93610"/>
                        <a14:backgroundMark x1="10822" y1="93610" x2="9734" y2="93770"/>
                        <a14:backgroundMark x1="33736" y1="93211" x2="33071" y2="93530"/>
                        <a14:backgroundMark x1="23337" y1="94089" x2="23337" y2="94089"/>
                        <a14:backgroundMark x1="25212" y1="94888" x2="22914" y2="94808"/>
                        <a14:backgroundMark x1="23096" y1="94888" x2="22975" y2="95048"/>
                        <a14:backgroundMark x1="32406" y1="92732" x2="32406" y2="92732"/>
                        <a14:backgroundMark x1="33857" y1="92732" x2="32346" y2="92732"/>
                        <a14:backgroundMark x1="33978" y1="92891" x2="33071" y2="93131"/>
                        <a14:backgroundMark x1="22733" y1="95128" x2="22733" y2="95128"/>
                        <a14:backgroundMark x1="34039" y1="92812" x2="32769" y2="92971"/>
                        <a14:backgroundMark x1="14683" y1="95208" x2="15175" y2="95208"/>
                        <a14:backgroundMark x1="34220" y1="92812" x2="33736" y2="92971"/>
                        <a14:backgroundMark x1="34220" y1="92732" x2="33676" y2="92732"/>
                        <a14:backgroundMark x1="34643" y1="92891" x2="33374" y2="92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2344" r="57807" b="7342"/>
          <a:stretch/>
        </p:blipFill>
        <p:spPr>
          <a:xfrm flipH="1">
            <a:off x="8405141" y="3069109"/>
            <a:ext cx="3867649" cy="4362527"/>
          </a:xfrm>
          <a:custGeom>
            <a:avLst/>
            <a:gdLst>
              <a:gd name="connsiteX0" fmla="*/ 0 w 3878719"/>
              <a:gd name="connsiteY0" fmla="*/ 0 h 4749136"/>
              <a:gd name="connsiteX1" fmla="*/ 3878719 w 3878719"/>
              <a:gd name="connsiteY1" fmla="*/ 0 h 4749136"/>
              <a:gd name="connsiteX2" fmla="*/ 3878719 w 3878719"/>
              <a:gd name="connsiteY2" fmla="*/ 4749136 h 4749136"/>
              <a:gd name="connsiteX3" fmla="*/ 0 w 3878719"/>
              <a:gd name="connsiteY3" fmla="*/ 4749136 h 474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8719" h="4749136">
                <a:moveTo>
                  <a:pt x="0" y="0"/>
                </a:moveTo>
                <a:lnTo>
                  <a:pt x="3878719" y="0"/>
                </a:lnTo>
                <a:lnTo>
                  <a:pt x="3878719" y="4749136"/>
                </a:lnTo>
                <a:lnTo>
                  <a:pt x="0" y="4749136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8F57F26-5C6F-4850-BC3E-4CAFA99D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14"/>
            <a:ext cx="12192000" cy="694930"/>
          </a:xfrm>
        </p:spPr>
        <p:txBody>
          <a:bodyPr>
            <a:normAutofit fontScale="90000"/>
          </a:bodyPr>
          <a:lstStyle/>
          <a:p>
            <a:r>
              <a:rPr lang="it-IT" spc="-150" dirty="0">
                <a:solidFill>
                  <a:srgbClr val="FFFF00"/>
                </a:solidFill>
              </a:rPr>
              <a:t>Decalogo</a:t>
            </a:r>
            <a:r>
              <a:rPr lang="it-IT" spc="-150" dirty="0"/>
              <a:t> </a:t>
            </a:r>
            <a:r>
              <a:rPr lang="it-IT" spc="-150" baseline="30000" dirty="0"/>
              <a:t>di</a:t>
            </a:r>
            <a:r>
              <a:rPr lang="it-IT" sz="2700" spc="-150" dirty="0"/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San Francesco</a:t>
            </a:r>
            <a:r>
              <a:rPr lang="it-IT" sz="36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baseline="300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</a:t>
            </a:r>
            <a:r>
              <a:rPr lang="it-IT" sz="3100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spc="-15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Sales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2D61E7-EDB4-4C74-90D8-5ED87288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80" y="1716744"/>
            <a:ext cx="3528848" cy="1105495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</a:rPr>
              <a:t>PRIMA DI TUTTO CERCARE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DI PIACERE A DIO: </a:t>
            </a:r>
          </a:p>
        </p:txBody>
      </p:sp>
      <p:sp>
        <p:nvSpPr>
          <p:cNvPr id="7" name="Stella a 10 punte 6">
            <a:extLst>
              <a:ext uri="{FF2B5EF4-FFF2-40B4-BE49-F238E27FC236}">
                <a16:creationId xmlns:a16="http://schemas.microsoft.com/office/drawing/2014/main" id="{24F6EED5-A490-46BF-B7D5-1D32304C39BB}"/>
              </a:ext>
            </a:extLst>
          </p:cNvPr>
          <p:cNvSpPr/>
          <p:nvPr/>
        </p:nvSpPr>
        <p:spPr>
          <a:xfrm>
            <a:off x="148609" y="1353999"/>
            <a:ext cx="528929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75BBDA6-C1F2-4324-A6B6-9F15C3ED9322}"/>
              </a:ext>
            </a:extLst>
          </p:cNvPr>
          <p:cNvSpPr txBox="1">
            <a:spLocks/>
          </p:cNvSpPr>
          <p:nvPr/>
        </p:nvSpPr>
        <p:spPr>
          <a:xfrm>
            <a:off x="4331576" y="1546925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NULLA PER FORZA, TUTTO PER AMORE: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54257D2-A1D6-4311-A73E-3C7CD7FBB429}"/>
              </a:ext>
            </a:extLst>
          </p:cNvPr>
          <p:cNvSpPr txBox="1">
            <a:spLocks/>
          </p:cNvSpPr>
          <p:nvPr/>
        </p:nvSpPr>
        <p:spPr>
          <a:xfrm>
            <a:off x="8514543" y="1246476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NULLA CHIEDERE, NULLA RIFIUTARE: 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75446A-FC78-4E2F-9B57-6B4D9FCE0C75}"/>
              </a:ext>
            </a:extLst>
          </p:cNvPr>
          <p:cNvSpPr txBox="1"/>
          <p:nvPr/>
        </p:nvSpPr>
        <p:spPr>
          <a:xfrm>
            <a:off x="413073" y="3255664"/>
            <a:ext cx="3630235" cy="11054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ANDARE DALL’INTERNO </a:t>
            </a:r>
            <a:br>
              <a:rPr lang="it-IT" dirty="0"/>
            </a:br>
            <a:r>
              <a:rPr lang="it-IT" dirty="0"/>
              <a:t>VERSO L’ESTERNO: 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0A089C3-BF68-4F89-B0F5-1A60881E5E22}"/>
              </a:ext>
            </a:extLst>
          </p:cNvPr>
          <p:cNvSpPr txBox="1">
            <a:spLocks/>
          </p:cNvSpPr>
          <p:nvPr/>
        </p:nvSpPr>
        <p:spPr>
          <a:xfrm>
            <a:off x="4331576" y="3126868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ANDARE TRANQUILLAMENTE: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BECD15A9-E834-46F3-9358-20E2BBA6D5DE}"/>
              </a:ext>
            </a:extLst>
          </p:cNvPr>
          <p:cNvSpPr txBox="1">
            <a:spLocks/>
          </p:cNvSpPr>
          <p:nvPr/>
        </p:nvSpPr>
        <p:spPr>
          <a:xfrm>
            <a:off x="8514543" y="2826420"/>
            <a:ext cx="3528848" cy="11054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PENSARE SOLTANTO ALL’OGGI DI DIO: 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585FDD27-9627-4A49-A808-A681DBA3126F}"/>
              </a:ext>
            </a:extLst>
          </p:cNvPr>
          <p:cNvSpPr txBox="1">
            <a:spLocks/>
          </p:cNvSpPr>
          <p:nvPr/>
        </p:nvSpPr>
        <p:spPr>
          <a:xfrm>
            <a:off x="436180" y="4795528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RICOMINCIARE </a:t>
            </a:r>
            <a:br>
              <a:rPr lang="it-IT" dirty="0"/>
            </a:br>
            <a:r>
              <a:rPr lang="it-IT" dirty="0"/>
              <a:t>OGNI GIORNO: 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8A4FDEBF-DDE9-4578-A4D9-4A03884A6010}"/>
              </a:ext>
            </a:extLst>
          </p:cNvPr>
          <p:cNvSpPr txBox="1">
            <a:spLocks/>
          </p:cNvSpPr>
          <p:nvPr/>
        </p:nvSpPr>
        <p:spPr>
          <a:xfrm>
            <a:off x="4331576" y="4625709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METTERE A PROFITTO TUTTE LE OCCASIONI: 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0AC1B1E4-0BC3-47AD-BE06-BF2A77D26CF9}"/>
              </a:ext>
            </a:extLst>
          </p:cNvPr>
          <p:cNvSpPr txBox="1">
            <a:spLocks/>
          </p:cNvSpPr>
          <p:nvPr/>
        </p:nvSpPr>
        <p:spPr>
          <a:xfrm>
            <a:off x="329642" y="6326262"/>
            <a:ext cx="3528848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STATE ALLEGRI: 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DD3E47C2-A15C-43E6-BF38-0F12ADA97D16}"/>
              </a:ext>
            </a:extLst>
          </p:cNvPr>
          <p:cNvSpPr txBox="1">
            <a:spLocks/>
          </p:cNvSpPr>
          <p:nvPr/>
        </p:nvSpPr>
        <p:spPr>
          <a:xfrm>
            <a:off x="4331576" y="6145404"/>
            <a:ext cx="3528849" cy="1105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4000">
                <a:srgbClr val="FFFF99">
                  <a:alpha val="48000"/>
                </a:srgbClr>
              </a:gs>
              <a:gs pos="91000">
                <a:srgbClr val="FFFF00">
                  <a:alpha val="54000"/>
                </a:srgbClr>
              </a:gs>
              <a:gs pos="100000">
                <a:srgbClr val="FFC000">
                  <a:alpha val="55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indent="0" defTabSz="91440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  <a:lvl2pPr marL="0" indent="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ts val="2800"/>
              </a:lnSpc>
              <a:spcBef>
                <a:spcPts val="500"/>
              </a:spcBef>
              <a:spcAft>
                <a:spcPts val="400"/>
              </a:spcAft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dirty="0"/>
              <a:t>VIVERE IN </a:t>
            </a:r>
            <a:br>
              <a:rPr lang="it-IT" dirty="0"/>
            </a:br>
            <a:r>
              <a:rPr lang="it-IT" dirty="0"/>
              <a:t>SPIRITO DI LIBERTÀ: </a:t>
            </a:r>
          </a:p>
        </p:txBody>
      </p:sp>
      <p:sp>
        <p:nvSpPr>
          <p:cNvPr id="10" name="Stella a 10 punte 9">
            <a:extLst>
              <a:ext uri="{FF2B5EF4-FFF2-40B4-BE49-F238E27FC236}">
                <a16:creationId xmlns:a16="http://schemas.microsoft.com/office/drawing/2014/main" id="{C797C1DD-9BA5-4D7C-A02C-5C3B5F694566}"/>
              </a:ext>
            </a:extLst>
          </p:cNvPr>
          <p:cNvSpPr/>
          <p:nvPr/>
        </p:nvSpPr>
        <p:spPr>
          <a:xfrm>
            <a:off x="4166464" y="1207316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9" name="Stella a 10 punte 18">
            <a:extLst>
              <a:ext uri="{FF2B5EF4-FFF2-40B4-BE49-F238E27FC236}">
                <a16:creationId xmlns:a16="http://schemas.microsoft.com/office/drawing/2014/main" id="{782760B3-5A28-4D1C-90D6-2C06C94AAF21}"/>
              </a:ext>
            </a:extLst>
          </p:cNvPr>
          <p:cNvSpPr/>
          <p:nvPr/>
        </p:nvSpPr>
        <p:spPr>
          <a:xfrm>
            <a:off x="8249943" y="906867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" name="Stella a 10 punte 19">
            <a:extLst>
              <a:ext uri="{FF2B5EF4-FFF2-40B4-BE49-F238E27FC236}">
                <a16:creationId xmlns:a16="http://schemas.microsoft.com/office/drawing/2014/main" id="{88BEFB60-EC69-47BA-8CC8-A33090CACBA4}"/>
              </a:ext>
            </a:extLst>
          </p:cNvPr>
          <p:cNvSpPr/>
          <p:nvPr/>
        </p:nvSpPr>
        <p:spPr>
          <a:xfrm>
            <a:off x="171715" y="2973262"/>
            <a:ext cx="528929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4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Stella a 10 punte 20">
            <a:extLst>
              <a:ext uri="{FF2B5EF4-FFF2-40B4-BE49-F238E27FC236}">
                <a16:creationId xmlns:a16="http://schemas.microsoft.com/office/drawing/2014/main" id="{D0586336-26DE-49FA-86EF-F075E5C9DCF6}"/>
              </a:ext>
            </a:extLst>
          </p:cNvPr>
          <p:cNvSpPr/>
          <p:nvPr/>
        </p:nvSpPr>
        <p:spPr>
          <a:xfrm>
            <a:off x="4189570" y="2826579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2" name="Stella a 10 punte 21">
            <a:extLst>
              <a:ext uri="{FF2B5EF4-FFF2-40B4-BE49-F238E27FC236}">
                <a16:creationId xmlns:a16="http://schemas.microsoft.com/office/drawing/2014/main" id="{0C7F7708-E64F-4697-A653-93BE6B0B8F8C}"/>
              </a:ext>
            </a:extLst>
          </p:cNvPr>
          <p:cNvSpPr/>
          <p:nvPr/>
        </p:nvSpPr>
        <p:spPr>
          <a:xfrm>
            <a:off x="8273049" y="2526130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3" name="Stella a 10 punte 22">
            <a:extLst>
              <a:ext uri="{FF2B5EF4-FFF2-40B4-BE49-F238E27FC236}">
                <a16:creationId xmlns:a16="http://schemas.microsoft.com/office/drawing/2014/main" id="{BB9A3DFA-8101-4F61-B338-3A3C9239AC62}"/>
              </a:ext>
            </a:extLst>
          </p:cNvPr>
          <p:cNvSpPr/>
          <p:nvPr/>
        </p:nvSpPr>
        <p:spPr>
          <a:xfrm>
            <a:off x="171715" y="4449338"/>
            <a:ext cx="528929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7</a:t>
            </a:r>
            <a:endParaRPr lang="it-IT" spc="40" dirty="0">
              <a:ln w="1905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4" name="Stella a 10 punte 23">
            <a:extLst>
              <a:ext uri="{FF2B5EF4-FFF2-40B4-BE49-F238E27FC236}">
                <a16:creationId xmlns:a16="http://schemas.microsoft.com/office/drawing/2014/main" id="{993D687F-A6B4-45FD-983B-BC429C3D3309}"/>
              </a:ext>
            </a:extLst>
          </p:cNvPr>
          <p:cNvSpPr/>
          <p:nvPr/>
        </p:nvSpPr>
        <p:spPr>
          <a:xfrm>
            <a:off x="4189570" y="4302655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5" name="Stella a 10 punte 24">
            <a:extLst>
              <a:ext uri="{FF2B5EF4-FFF2-40B4-BE49-F238E27FC236}">
                <a16:creationId xmlns:a16="http://schemas.microsoft.com/office/drawing/2014/main" id="{BC33D5AF-6AB4-43D1-ADB5-76D197104D6E}"/>
              </a:ext>
            </a:extLst>
          </p:cNvPr>
          <p:cNvSpPr/>
          <p:nvPr/>
        </p:nvSpPr>
        <p:spPr>
          <a:xfrm>
            <a:off x="116005" y="6003207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Stella a 10 punte 26">
            <a:extLst>
              <a:ext uri="{FF2B5EF4-FFF2-40B4-BE49-F238E27FC236}">
                <a16:creationId xmlns:a16="http://schemas.microsoft.com/office/drawing/2014/main" id="{334571FF-86D2-4594-AE7A-E8E47425FC2C}"/>
              </a:ext>
            </a:extLst>
          </p:cNvPr>
          <p:cNvSpPr/>
          <p:nvPr/>
        </p:nvSpPr>
        <p:spPr>
          <a:xfrm>
            <a:off x="4589960" y="5763526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8" name="Stella a 10 punte 27">
            <a:extLst>
              <a:ext uri="{FF2B5EF4-FFF2-40B4-BE49-F238E27FC236}">
                <a16:creationId xmlns:a16="http://schemas.microsoft.com/office/drawing/2014/main" id="{58E8E443-13DC-4401-B59A-68BF8EF23DB8}"/>
              </a:ext>
            </a:extLst>
          </p:cNvPr>
          <p:cNvSpPr/>
          <p:nvPr/>
        </p:nvSpPr>
        <p:spPr>
          <a:xfrm>
            <a:off x="4141449" y="5763526"/>
            <a:ext cx="529200" cy="529200"/>
          </a:xfrm>
          <a:prstGeom prst="star10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9000">
                <a:schemeClr val="accent6">
                  <a:lumMod val="0"/>
                  <a:lumOff val="100000"/>
                </a:schemeClr>
              </a:gs>
              <a:gs pos="67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spc="4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10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600"/>
                            </p:stCondLst>
                            <p:childTnLst>
                              <p:par>
                                <p:cTn id="71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100"/>
                            </p:stCondLst>
                            <p:childTnLst>
                              <p:par>
                                <p:cTn id="84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6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100"/>
                            </p:stCondLst>
                            <p:childTnLst>
                              <p:par>
                                <p:cTn id="110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600"/>
                            </p:stCondLst>
                            <p:childTnLst>
                              <p:par>
                                <p:cTn id="123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3100"/>
                            </p:stCondLst>
                            <p:childTnLst>
                              <p:par>
                                <p:cTn id="13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1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7" grpId="0" animBg="1"/>
      <p:bldP spid="11" grpId="0" uiExpand="1" build="p" animBg="1"/>
      <p:bldP spid="8" grpId="0" uiExpand="1" build="p" animBg="1"/>
      <p:bldP spid="12" grpId="0" uiExpand="1" build="p" animBg="1"/>
      <p:bldP spid="13" grpId="0" uiExpand="1" build="p" animBg="1"/>
      <p:bldP spid="14" grpId="0" uiExpand="1" build="p" animBg="1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. Francis de Sales and St Jeanne de Chantal in the constitutions of the Order of the Visitation, stained glass window in Saint Severin church in Paris, France">
            <a:extLst>
              <a:ext uri="{FF2B5EF4-FFF2-40B4-BE49-F238E27FC236}">
                <a16:creationId xmlns:a16="http://schemas.microsoft.com/office/drawing/2014/main" id="{C12913FC-7E69-4CE3-8ED4-3A33FB9E7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2624" y="0"/>
            <a:ext cx="6667961" cy="44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BF304E-D6F0-4589-8688-D97D93EFB6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5981">
            <a:off x="-169082" y="493719"/>
            <a:ext cx="6251643" cy="38734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5BBA95-5EA9-4F01-A9F2-6D634D80B091}"/>
              </a:ext>
            </a:extLst>
          </p:cNvPr>
          <p:cNvSpPr txBox="1"/>
          <p:nvPr/>
        </p:nvSpPr>
        <p:spPr>
          <a:xfrm>
            <a:off x="288373" y="3922286"/>
            <a:ext cx="5221405" cy="33288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• CARITÀ APOSTOLICA, </a:t>
            </a:r>
          </a:p>
          <a:p>
            <a:pPr>
              <a:lnSpc>
                <a:spcPts val="2800"/>
              </a:lnSpc>
            </a:pPr>
            <a: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• DOLCEZZA </a:t>
            </a:r>
          </a:p>
          <a:p>
            <a:pPr>
              <a:lnSpc>
                <a:spcPts val="2800"/>
              </a:lnSpc>
            </a:pPr>
            <a: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• PAZIENZA EVANGELICA</a:t>
            </a:r>
          </a:p>
          <a:p>
            <a:pPr marL="271463">
              <a:lnSpc>
                <a:spcPts val="2800"/>
              </a:lnSpc>
            </a:pP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vengono attinte, </a:t>
            </a:r>
            <a:b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nei due Santi,</a:t>
            </a:r>
          </a:p>
          <a:p>
            <a:pPr marL="271463">
              <a:lnSpc>
                <a:spcPts val="2800"/>
              </a:lnSpc>
            </a:pPr>
            <a: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direttamente </a:t>
            </a:r>
            <a:b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dal Cuore di Cristo, </a:t>
            </a:r>
          </a:p>
          <a:p>
            <a:pPr marL="271463">
              <a:lnSpc>
                <a:spcPts val="2800"/>
              </a:lnSpc>
            </a:pP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di cui entrambi </a:t>
            </a:r>
            <a:b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furono devotissimi.</a:t>
            </a:r>
            <a:endParaRPr lang="it-IT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7C5037-BD95-49FF-A835-79240BBF7210}"/>
              </a:ext>
            </a:extLst>
          </p:cNvPr>
          <p:cNvSpPr txBox="1"/>
          <p:nvPr/>
        </p:nvSpPr>
        <p:spPr>
          <a:xfrm>
            <a:off x="8898384" y="1261720"/>
            <a:ext cx="3359718" cy="31700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fondarono </a:t>
            </a:r>
            <a:b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l'ordine della </a:t>
            </a:r>
            <a:b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Visitazione, </a:t>
            </a:r>
            <a:br>
              <a:rPr lang="it-IT" sz="28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quello in cui emise </a:t>
            </a:r>
            <a:b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</a:b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la professione religiosa </a:t>
            </a:r>
            <a:br>
              <a:rPr lang="it-IT" sz="2800" dirty="0">
                <a:solidFill>
                  <a:srgbClr val="FF0000"/>
                </a:solidFill>
                <a:latin typeface="Franklin Gothic Demi" panose="020B0703020102020204" pitchFamily="34" charset="0"/>
              </a:rPr>
            </a:br>
            <a:r>
              <a:rPr lang="it-IT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Santa Margherita </a:t>
            </a:r>
            <a:br>
              <a:rPr lang="it-IT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Maria </a:t>
            </a:r>
            <a:r>
              <a:rPr lang="it-IT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Alacoque</a:t>
            </a:r>
            <a:r>
              <a:rPr lang="it-IT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br>
              <a:rPr lang="it-IT" sz="2800" dirty="0">
                <a:solidFill>
                  <a:srgbClr val="FF0000"/>
                </a:solidFill>
                <a:latin typeface="Franklin Gothic Demi" panose="020B0703020102020204" pitchFamily="34" charset="0"/>
              </a:rPr>
            </a:br>
            <a:r>
              <a:rPr lang="it-IT" sz="22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"depositaria" </a:t>
            </a:r>
            <a:br>
              <a:rPr lang="it-IT" sz="22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2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delle grandi rivelazioni </a:t>
            </a:r>
            <a:br>
              <a:rPr lang="it-IT" sz="22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</a:br>
            <a:r>
              <a:rPr lang="it-IT" sz="2200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del S. Cuore.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D5D916-847A-4A8B-BF26-E8275412093B}"/>
              </a:ext>
            </a:extLst>
          </p:cNvPr>
          <p:cNvSpPr txBox="1"/>
          <p:nvPr/>
        </p:nvSpPr>
        <p:spPr>
          <a:xfrm>
            <a:off x="8857831" y="279272"/>
            <a:ext cx="3262754" cy="98244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it-IT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S. Francesco di Sales </a:t>
            </a:r>
            <a:br>
              <a:rPr lang="it-IT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sz="22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e la sua figlia spirituale </a:t>
            </a:r>
            <a:br>
              <a:rPr lang="it-IT" sz="2200" dirty="0">
                <a:solidFill>
                  <a:srgbClr val="FF0000"/>
                </a:solidFill>
                <a:latin typeface="Franklin Gothic Demi" panose="020B0703020102020204" pitchFamily="34" charset="0"/>
              </a:rPr>
            </a:br>
            <a:r>
              <a:rPr lang="it-IT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S. Giovanna di Chantal</a:t>
            </a: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 </a:t>
            </a:r>
            <a:endParaRPr lang="it-IT" sz="2200" dirty="0"/>
          </a:p>
        </p:txBody>
      </p:sp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A25E7015-42EA-4B86-8076-9A154E9806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60086" y="3637388"/>
            <a:ext cx="2947477" cy="4172673"/>
          </a:xfrm>
          <a:prstGeom prst="rect">
            <a:avLst/>
          </a:prstGeom>
        </p:spPr>
      </p:pic>
      <p:pic>
        <p:nvPicPr>
          <p:cNvPr id="11" name="Immagine 10" descr="Immagine che contiene esterni, edificio, edificio governativo, pietra&#10;&#10;Descrizione generata automaticamente">
            <a:extLst>
              <a:ext uri="{FF2B5EF4-FFF2-40B4-BE49-F238E27FC236}">
                <a16:creationId xmlns:a16="http://schemas.microsoft.com/office/drawing/2014/main" id="{19D2D2B6-22E8-4DEC-8A17-A40588D1B0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180" y="4104738"/>
            <a:ext cx="4303922" cy="35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Trekking più belli d&amp;#39;Italia">
            <a:extLst>
              <a:ext uri="{FF2B5EF4-FFF2-40B4-BE49-F238E27FC236}">
                <a16:creationId xmlns:a16="http://schemas.microsoft.com/office/drawing/2014/main" id="{71FFB23D-58C5-47FD-A05D-E43C9B19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" y="28801"/>
            <a:ext cx="7804516" cy="51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88B3E0-709C-4D64-AD93-601A94797AA4}"/>
              </a:ext>
            </a:extLst>
          </p:cNvPr>
          <p:cNvSpPr txBox="1"/>
          <p:nvPr/>
        </p:nvSpPr>
        <p:spPr>
          <a:xfrm>
            <a:off x="6444" y="5572720"/>
            <a:ext cx="6089556" cy="50815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25000">
                <a:schemeClr val="accent6">
                  <a:lumMod val="65000"/>
                  <a:lumOff val="35000"/>
                </a:scheme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NON BAGNA LA CAMPAGNA»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11C946-C9EE-41BA-8973-FA4EC5D65CB2}"/>
              </a:ext>
            </a:extLst>
          </p:cNvPr>
          <p:cNvSpPr txBox="1"/>
          <p:nvPr/>
        </p:nvSpPr>
        <p:spPr>
          <a:xfrm>
            <a:off x="6443" y="5064563"/>
            <a:ext cx="6089556" cy="508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56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260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«NUVOLOSO IN MONTAGNA… </a:t>
            </a:r>
          </a:p>
        </p:txBody>
      </p:sp>
      <p:pic>
        <p:nvPicPr>
          <p:cNvPr id="10" name="Immagine 9" descr="Immagine che contiene testo, interni, paramento, arco&#10;&#10;Descrizione generata automaticamente">
            <a:extLst>
              <a:ext uri="{FF2B5EF4-FFF2-40B4-BE49-F238E27FC236}">
                <a16:creationId xmlns:a16="http://schemas.microsoft.com/office/drawing/2014/main" id="{4E1F4E8C-FE4B-48AF-9CAD-EE659CB8BD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2566778"/>
            <a:ext cx="6089557" cy="49928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7EA164-4CB9-4BD9-9533-DF0495AA243D}"/>
              </a:ext>
            </a:extLst>
          </p:cNvPr>
          <p:cNvSpPr txBox="1"/>
          <p:nvPr/>
        </p:nvSpPr>
        <p:spPr>
          <a:xfrm>
            <a:off x="-4037162" y="-167352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339FEB-0632-4DC8-9DEE-2FD80C96E678}"/>
              </a:ext>
            </a:extLst>
          </p:cNvPr>
          <p:cNvSpPr txBox="1"/>
          <p:nvPr/>
        </p:nvSpPr>
        <p:spPr>
          <a:xfrm>
            <a:off x="7188150" y="513822"/>
            <a:ext cx="5003850" cy="1812630"/>
          </a:xfrm>
          <a:prstGeom prst="rect">
            <a:avLst/>
          </a:prstGeom>
          <a:gradFill>
            <a:gsLst>
              <a:gs pos="2000">
                <a:srgbClr val="FFFF00"/>
              </a:gs>
              <a:gs pos="60000">
                <a:schemeClr val="accent6">
                  <a:lumMod val="65000"/>
                  <a:lumOff val="35000"/>
                </a:scheme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</a:gradFill>
        </p:spPr>
        <p:txBody>
          <a:bodyPr wrap="square" tIns="216000" bIns="144000" rtlCol="0">
            <a:spAutoFit/>
          </a:bodyPr>
          <a:lstStyle/>
          <a:p>
            <a:pPr marL="276225">
              <a:lnSpc>
                <a:spcPts val="2200"/>
              </a:lnSpc>
            </a:pPr>
            <a:r>
              <a:rPr lang="it-IT" sz="2400" b="1" i="1" spc="200" dirty="0">
                <a:ln w="6350">
                  <a:solidFill>
                    <a:schemeClr val="tx1"/>
                  </a:solidFill>
                </a:ln>
                <a:solidFill>
                  <a:srgbClr val="002060"/>
                </a:solidFill>
                <a:latin typeface="Gauge Heavy" pitchFamily="2" charset="0"/>
              </a:rPr>
              <a:t>Non parlare di Dio</a:t>
            </a:r>
          </a:p>
          <a:p>
            <a:pPr marL="276225">
              <a:lnSpc>
                <a:spcPts val="2200"/>
              </a:lnSpc>
            </a:pPr>
            <a:r>
              <a:rPr lang="it-IT" sz="2400" b="1" i="1" spc="200" dirty="0">
                <a:ln w="6350">
                  <a:solidFill>
                    <a:schemeClr val="tx1"/>
                  </a:solidFill>
                </a:ln>
                <a:solidFill>
                  <a:srgbClr val="002060"/>
                </a:solidFill>
                <a:latin typeface="Gauge Heavy" pitchFamily="2" charset="0"/>
              </a:rPr>
              <a:t>a chi non te lo chiede.</a:t>
            </a:r>
          </a:p>
          <a:p>
            <a:pPr marL="276225">
              <a:lnSpc>
                <a:spcPts val="2200"/>
              </a:lnSpc>
              <a:spcBef>
                <a:spcPts val="300"/>
              </a:spcBef>
            </a:pPr>
            <a:r>
              <a:rPr lang="it-IT" sz="2400" b="1" i="1" spc="200" dirty="0">
                <a:ln w="6350">
                  <a:solidFill>
                    <a:schemeClr val="tx1"/>
                  </a:solidFill>
                </a:ln>
                <a:solidFill>
                  <a:srgbClr val="002060"/>
                </a:solidFill>
                <a:latin typeface="Gauge Heavy" pitchFamily="2" charset="0"/>
              </a:rPr>
              <a:t>Ma vivi in modo che</a:t>
            </a:r>
            <a:br>
              <a:rPr lang="it-IT" sz="2400" b="1" i="1" spc="200" dirty="0">
                <a:ln w="6350">
                  <a:solidFill>
                    <a:schemeClr val="tx1"/>
                  </a:solidFill>
                </a:ln>
                <a:solidFill>
                  <a:srgbClr val="002060"/>
                </a:solidFill>
                <a:latin typeface="Gauge Heavy" pitchFamily="2" charset="0"/>
              </a:rPr>
            </a:br>
            <a:r>
              <a:rPr lang="it-IT" sz="2400" b="1" i="1" spc="200" dirty="0">
                <a:ln w="6350">
                  <a:solidFill>
                    <a:schemeClr val="tx1"/>
                  </a:solidFill>
                </a:ln>
                <a:solidFill>
                  <a:srgbClr val="002060"/>
                </a:solidFill>
                <a:latin typeface="Gauge Heavy" pitchFamily="2" charset="0"/>
              </a:rPr>
              <a:t>prima o poi te lo chieda</a:t>
            </a:r>
          </a:p>
          <a:p>
            <a:pPr marL="276225">
              <a:lnSpc>
                <a:spcPts val="2200"/>
              </a:lnSpc>
            </a:pPr>
            <a:r>
              <a:rPr lang="it-IT" sz="2400" i="1" spc="200" dirty="0">
                <a:ln w="9525">
                  <a:noFill/>
                </a:ln>
                <a:solidFill>
                  <a:srgbClr val="002060"/>
                </a:solidFill>
                <a:latin typeface="Gauge Heavy" pitchFamily="2" charset="0"/>
              </a:rPr>
              <a:t>				</a:t>
            </a:r>
            <a:r>
              <a:rPr lang="it-IT" sz="2000" i="1" spc="200" dirty="0">
                <a:ln w="9525">
                  <a:noFill/>
                </a:ln>
                <a:solidFill>
                  <a:srgbClr val="002060"/>
                </a:solidFill>
                <a:latin typeface="Gauge Heavy" pitchFamily="2" charset="0"/>
              </a:rPr>
              <a:t>San Fr. Di Sales</a:t>
            </a:r>
            <a:endParaRPr lang="it-IT" sz="2400" i="1" spc="200" dirty="0">
              <a:ln w="9525">
                <a:noFill/>
              </a:ln>
              <a:solidFill>
                <a:srgbClr val="002060"/>
              </a:solidFill>
              <a:latin typeface="Gauge Heav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4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9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ADE0A-523E-4005-B222-2B8EA2AF1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5"/>
          <a:stretch/>
        </p:blipFill>
        <p:spPr>
          <a:xfrm>
            <a:off x="0" y="0"/>
            <a:ext cx="12192000" cy="7596985"/>
          </a:xfrm>
          <a:prstGeom prst="rect">
            <a:avLst/>
          </a:prstGeom>
        </p:spPr>
      </p:pic>
      <p:pic>
        <p:nvPicPr>
          <p:cNvPr id="6" name="Immagine 5" descr="Immagine che contiene testo, abbigliamento&#10;&#10;Descrizione generata automaticamente">
            <a:extLst>
              <a:ext uri="{FF2B5EF4-FFF2-40B4-BE49-F238E27FC236}">
                <a16:creationId xmlns:a16="http://schemas.microsoft.com/office/drawing/2014/main" id="{B8A50FC0-7589-4050-A13D-7402805F6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0" y="-7518"/>
            <a:ext cx="2448004" cy="3577322"/>
          </a:xfrm>
          <a:prstGeom prst="rect">
            <a:avLst/>
          </a:prstGeom>
        </p:spPr>
      </p:pic>
      <p:pic>
        <p:nvPicPr>
          <p:cNvPr id="8" name="Immagine 7" descr="Immagine che contiene abbigliamento, arancia, indossando, giallo&#10;&#10;Descrizione generata automaticamente">
            <a:extLst>
              <a:ext uri="{FF2B5EF4-FFF2-40B4-BE49-F238E27FC236}">
                <a16:creationId xmlns:a16="http://schemas.microsoft.com/office/drawing/2014/main" id="{C9110950-EE2F-415B-ADD7-67A294B05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22" y="-7519"/>
            <a:ext cx="2448004" cy="3577323"/>
          </a:xfrm>
          <a:prstGeom prst="rect">
            <a:avLst/>
          </a:prstGeom>
        </p:spPr>
      </p:pic>
      <p:pic>
        <p:nvPicPr>
          <p:cNvPr id="10" name="Immagine 9" descr="Immagine che contiene testo, abbigliamento, tuta, giacca&#10;&#10;Descrizione generata automaticamente">
            <a:extLst>
              <a:ext uri="{FF2B5EF4-FFF2-40B4-BE49-F238E27FC236}">
                <a16:creationId xmlns:a16="http://schemas.microsoft.com/office/drawing/2014/main" id="{4A4DE7A8-68D8-414F-A35B-8A70C4AF7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25" y="-7518"/>
            <a:ext cx="2425557" cy="3577322"/>
          </a:xfrm>
          <a:prstGeom prst="rect">
            <a:avLst/>
          </a:prstGeom>
        </p:spPr>
      </p:pic>
      <p:pic>
        <p:nvPicPr>
          <p:cNvPr id="12" name="Immagine 11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BBCB8271-C790-4565-8834-3D875F90F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81" y="-7518"/>
            <a:ext cx="2425557" cy="3577322"/>
          </a:xfrm>
          <a:prstGeom prst="rect">
            <a:avLst/>
          </a:prstGeom>
        </p:spPr>
      </p:pic>
      <p:pic>
        <p:nvPicPr>
          <p:cNvPr id="14" name="Immagine 13" descr="Immagine che contiene testo, calzoni, indumenti da lavoro&#10;&#10;Descrizione generata automaticamente">
            <a:extLst>
              <a:ext uri="{FF2B5EF4-FFF2-40B4-BE49-F238E27FC236}">
                <a16:creationId xmlns:a16="http://schemas.microsoft.com/office/drawing/2014/main" id="{CDEE33A0-E05A-4247-94D4-5406C2CFB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72" y="-15036"/>
            <a:ext cx="2467327" cy="3577322"/>
          </a:xfrm>
          <a:prstGeom prst="rect">
            <a:avLst/>
          </a:prstGeom>
        </p:spPr>
      </p:pic>
      <p:pic>
        <p:nvPicPr>
          <p:cNvPr id="16" name="Immagine 15" descr="Immagine che contiene insetto&#10;&#10;Descrizione generata automaticamente">
            <a:extLst>
              <a:ext uri="{FF2B5EF4-FFF2-40B4-BE49-F238E27FC236}">
                <a16:creationId xmlns:a16="http://schemas.microsoft.com/office/drawing/2014/main" id="{0C98B49F-A890-4B8F-8A56-6741C1464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3891787"/>
            <a:ext cx="2460298" cy="3712716"/>
          </a:xfrm>
          <a:prstGeom prst="rect">
            <a:avLst/>
          </a:prstGeom>
        </p:spPr>
      </p:pic>
      <p:pic>
        <p:nvPicPr>
          <p:cNvPr id="18" name="Immagine 17" descr="Immagine che contiene testo, erba&#10;&#10;Descrizione generata automaticamente">
            <a:extLst>
              <a:ext uri="{FF2B5EF4-FFF2-40B4-BE49-F238E27FC236}">
                <a16:creationId xmlns:a16="http://schemas.microsoft.com/office/drawing/2014/main" id="{3809DAAA-E7FB-4741-89DE-45D31A1FDC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86" y="3891787"/>
            <a:ext cx="2425558" cy="3712716"/>
          </a:xfrm>
          <a:prstGeom prst="rect">
            <a:avLst/>
          </a:prstGeom>
        </p:spPr>
      </p:pic>
      <p:pic>
        <p:nvPicPr>
          <p:cNvPr id="20" name="Immagine 19" descr="Immagine che contiene pianta, insetto&#10;&#10;Descrizione generata automaticamente">
            <a:extLst>
              <a:ext uri="{FF2B5EF4-FFF2-40B4-BE49-F238E27FC236}">
                <a16:creationId xmlns:a16="http://schemas.microsoft.com/office/drawing/2014/main" id="{140C92B0-A7BA-44E8-85F4-C6B10B873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78" y="3891787"/>
            <a:ext cx="2490375" cy="3712716"/>
          </a:xfrm>
          <a:prstGeom prst="rect">
            <a:avLst/>
          </a:prstGeom>
        </p:spPr>
      </p:pic>
      <p:pic>
        <p:nvPicPr>
          <p:cNvPr id="22" name="Immagine 21" descr="Immagine che contiene testo, erba, giardino, dilusso&#10;&#10;Descrizione generata automaticamente">
            <a:extLst>
              <a:ext uri="{FF2B5EF4-FFF2-40B4-BE49-F238E27FC236}">
                <a16:creationId xmlns:a16="http://schemas.microsoft.com/office/drawing/2014/main" id="{235DC7C7-15C4-41D2-8BB7-9F3F57BDD9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54" y="3891787"/>
            <a:ext cx="2383484" cy="3712716"/>
          </a:xfrm>
          <a:prstGeom prst="rect">
            <a:avLst/>
          </a:prstGeom>
        </p:spPr>
      </p:pic>
      <p:pic>
        <p:nvPicPr>
          <p:cNvPr id="24" name="Immagine 23" descr="Immagine che contiene testo, pianta&#10;&#10;Descrizione generata automaticamente">
            <a:extLst>
              <a:ext uri="{FF2B5EF4-FFF2-40B4-BE49-F238E27FC236}">
                <a16:creationId xmlns:a16="http://schemas.microsoft.com/office/drawing/2014/main" id="{EB6AF96A-633C-46A3-811F-D495778E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38" y="3891787"/>
            <a:ext cx="2474552" cy="3712716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713EF1E-73C4-458D-9420-82D98897A5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9" y="1520329"/>
            <a:ext cx="9557726" cy="4528122"/>
          </a:xfrm>
          <a:prstGeom prst="rect">
            <a:avLst/>
          </a:prstGeom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DA417B2-494D-4ECF-9B7A-0C2EC53AE9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97" y="1971656"/>
            <a:ext cx="3555470" cy="3575348"/>
          </a:xfrm>
          <a:prstGeom prst="rect">
            <a:avLst/>
          </a:prstGeom>
        </p:spPr>
      </p:pic>
      <p:pic>
        <p:nvPicPr>
          <p:cNvPr id="30" name="Immagine 29" descr="Immagine che contiene testo, dispositivo, metro&#10;&#10;Descrizione generata automaticamente">
            <a:extLst>
              <a:ext uri="{FF2B5EF4-FFF2-40B4-BE49-F238E27FC236}">
                <a16:creationId xmlns:a16="http://schemas.microsoft.com/office/drawing/2014/main" id="{4F61F883-7FE5-4A72-B1AA-5F836A666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8" y="866612"/>
            <a:ext cx="9919086" cy="2545394"/>
          </a:xfrm>
          <a:prstGeom prst="rect">
            <a:avLst/>
          </a:prstGeom>
        </p:spPr>
      </p:pic>
      <p:pic>
        <p:nvPicPr>
          <p:cNvPr id="32" name="Immagine 31" descr="Immagine che contiene testo&#10;&#10;Descrizione generata automaticamente">
            <a:extLst>
              <a:ext uri="{FF2B5EF4-FFF2-40B4-BE49-F238E27FC236}">
                <a16:creationId xmlns:a16="http://schemas.microsoft.com/office/drawing/2014/main" id="{F083CF0E-BCAF-4745-83C4-4D36D052DB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34" y="4299267"/>
            <a:ext cx="6772621" cy="2263543"/>
          </a:xfrm>
          <a:prstGeom prst="rect">
            <a:avLst/>
          </a:prstGeom>
        </p:spPr>
      </p:pic>
      <p:pic>
        <p:nvPicPr>
          <p:cNvPr id="34" name="Immagine 33" descr="Immagine che contiene testo&#10;&#10;Descrizione generata automaticamente">
            <a:extLst>
              <a:ext uri="{FF2B5EF4-FFF2-40B4-BE49-F238E27FC236}">
                <a16:creationId xmlns:a16="http://schemas.microsoft.com/office/drawing/2014/main" id="{572531C5-460D-4C94-B135-9975D06F18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49" y="4715692"/>
            <a:ext cx="7420994" cy="244618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8D59E18-8DB9-44EA-8960-F4CF5D4760A8}"/>
              </a:ext>
            </a:extLst>
          </p:cNvPr>
          <p:cNvSpPr txBox="1"/>
          <p:nvPr/>
        </p:nvSpPr>
        <p:spPr>
          <a:xfrm>
            <a:off x="7694025" y="7135754"/>
            <a:ext cx="491163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effectLst>
                  <a:glow>
                    <a:schemeClr val="accent1"/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raggiungere la santità</a:t>
            </a:r>
            <a:endParaRPr lang="it-IT" sz="2400" dirty="0">
              <a:solidFill>
                <a:schemeClr val="bg1"/>
              </a:solidFill>
              <a:effectLst>
                <a:glow>
                  <a:schemeClr val="accent1"/>
                </a:glow>
              </a:effectLst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6137C2A-529A-46B2-BF24-3AA477FD2ADA}"/>
              </a:ext>
            </a:extLst>
          </p:cNvPr>
          <p:cNvSpPr txBox="1"/>
          <p:nvPr/>
        </p:nvSpPr>
        <p:spPr>
          <a:xfrm>
            <a:off x="50184" y="3954281"/>
            <a:ext cx="2685807" cy="43088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it-IT" sz="2200" spc="-150" dirty="0">
                <a:solidFill>
                  <a:schemeClr val="bg1"/>
                </a:solidFill>
                <a:effectLst>
                  <a:glow>
                    <a:schemeClr val="accent1"/>
                  </a:glo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il genio che </a:t>
            </a:r>
            <a:endParaRPr lang="it-IT" sz="2200" spc="-150" dirty="0">
              <a:solidFill>
                <a:schemeClr val="bg1"/>
              </a:solidFill>
              <a:effectLst>
                <a:glow>
                  <a:schemeClr val="accent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315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8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6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23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1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98486F51-510D-48EC-BFB9-F21073D81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5"/>
          <a:stretch/>
        </p:blipFill>
        <p:spPr>
          <a:xfrm rot="20989659">
            <a:off x="106904" y="4066998"/>
            <a:ext cx="5340702" cy="3628238"/>
          </a:xfrm>
          <a:prstGeom prst="rect">
            <a:avLst/>
          </a:prstGeom>
        </p:spPr>
      </p:pic>
      <p:pic>
        <p:nvPicPr>
          <p:cNvPr id="47" name="Immagine 46" descr="Immagine che contiene cielo, esterni, natura, nuvola&#10;&#10;Descrizione generata automaticamente">
            <a:extLst>
              <a:ext uri="{FF2B5EF4-FFF2-40B4-BE49-F238E27FC236}">
                <a16:creationId xmlns:a16="http://schemas.microsoft.com/office/drawing/2014/main" id="{2752D901-A362-413B-AC89-37913ED10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38345">
            <a:off x="4290004" y="348321"/>
            <a:ext cx="3461277" cy="6758733"/>
          </a:xfrm>
          <a:prstGeom prst="rect">
            <a:avLst/>
          </a:prstGeom>
        </p:spPr>
      </p:pic>
      <p:pic>
        <p:nvPicPr>
          <p:cNvPr id="46" name="Immagine 45" descr="Sapete come i cristiani venivano condannati a morte nel Colosseo? – Notizie  Cristiane">
            <a:extLst>
              <a:ext uri="{FF2B5EF4-FFF2-40B4-BE49-F238E27FC236}">
                <a16:creationId xmlns:a16="http://schemas.microsoft.com/office/drawing/2014/main" id="{C7237D27-E179-46F8-897D-CEAD27C3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504" y="-26126"/>
            <a:ext cx="6154496" cy="3393765"/>
          </a:xfrm>
          <a:custGeom>
            <a:avLst/>
            <a:gdLst>
              <a:gd name="connsiteX0" fmla="*/ 0 w 6154496"/>
              <a:gd name="connsiteY0" fmla="*/ 0 h 3393765"/>
              <a:gd name="connsiteX1" fmla="*/ 6154496 w 6154496"/>
              <a:gd name="connsiteY1" fmla="*/ 0 h 3393765"/>
              <a:gd name="connsiteX2" fmla="*/ 6154496 w 6154496"/>
              <a:gd name="connsiteY2" fmla="*/ 3393765 h 3393765"/>
              <a:gd name="connsiteX3" fmla="*/ 1283633 w 6154496"/>
              <a:gd name="connsiteY3" fmla="*/ 3393765 h 3393765"/>
              <a:gd name="connsiteX4" fmla="*/ 1029376 w 6154496"/>
              <a:gd name="connsiteY4" fmla="*/ 3214917 h 3393765"/>
              <a:gd name="connsiteX5" fmla="*/ 1192812 w 6154496"/>
              <a:gd name="connsiteY5" fmla="*/ 2862329 h 3393765"/>
              <a:gd name="connsiteX6" fmla="*/ 805297 w 6154496"/>
              <a:gd name="connsiteY6" fmla="*/ 2827368 h 3393765"/>
              <a:gd name="connsiteX7" fmla="*/ 770285 w 6154496"/>
              <a:gd name="connsiteY7" fmla="*/ 2440419 h 3393765"/>
              <a:gd name="connsiteX8" fmla="*/ 417181 w 6154496"/>
              <a:gd name="connsiteY8" fmla="*/ 2603616 h 3393765"/>
              <a:gd name="connsiteX9" fmla="*/ 193102 w 6154496"/>
              <a:gd name="connsiteY9" fmla="*/ 2285989 h 3393765"/>
              <a:gd name="connsiteX10" fmla="*/ 0 w 6154496"/>
              <a:gd name="connsiteY10" fmla="*/ 2559707 h 339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54496" h="3393765">
                <a:moveTo>
                  <a:pt x="0" y="0"/>
                </a:moveTo>
                <a:lnTo>
                  <a:pt x="6154496" y="0"/>
                </a:lnTo>
                <a:lnTo>
                  <a:pt x="6154496" y="3393765"/>
                </a:lnTo>
                <a:lnTo>
                  <a:pt x="1283633" y="3393765"/>
                </a:lnTo>
                <a:lnTo>
                  <a:pt x="1029376" y="3214917"/>
                </a:lnTo>
                <a:lnTo>
                  <a:pt x="1192812" y="2862329"/>
                </a:lnTo>
                <a:lnTo>
                  <a:pt x="805297" y="2827368"/>
                </a:lnTo>
                <a:lnTo>
                  <a:pt x="770285" y="2440419"/>
                </a:lnTo>
                <a:lnTo>
                  <a:pt x="417181" y="2603616"/>
                </a:lnTo>
                <a:lnTo>
                  <a:pt x="193102" y="2285989"/>
                </a:lnTo>
                <a:lnTo>
                  <a:pt x="0" y="25597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EB7825B1-6534-4737-BF2C-728A3E8654F1}"/>
              </a:ext>
            </a:extLst>
          </p:cNvPr>
          <p:cNvSpPr/>
          <p:nvPr/>
        </p:nvSpPr>
        <p:spPr>
          <a:xfrm flipH="1" flipV="1">
            <a:off x="7447418" y="-26126"/>
            <a:ext cx="4792339" cy="7559674"/>
          </a:xfrm>
          <a:custGeom>
            <a:avLst/>
            <a:gdLst>
              <a:gd name="connsiteX0" fmla="*/ 3711778 w 4792339"/>
              <a:gd name="connsiteY0" fmla="*/ 7559674 h 7559674"/>
              <a:gd name="connsiteX1" fmla="*/ 0 w 4792339"/>
              <a:gd name="connsiteY1" fmla="*/ 7559674 h 7559674"/>
              <a:gd name="connsiteX2" fmla="*/ 0 w 4792339"/>
              <a:gd name="connsiteY2" fmla="*/ 0 h 7559674"/>
              <a:gd name="connsiteX3" fmla="*/ 2710744 w 4792339"/>
              <a:gd name="connsiteY3" fmla="*/ 0 h 7559674"/>
              <a:gd name="connsiteX4" fmla="*/ 2917070 w 4792339"/>
              <a:gd name="connsiteY4" fmla="*/ 209074 h 7559674"/>
              <a:gd name="connsiteX5" fmla="*/ 4784287 w 4792339"/>
              <a:gd name="connsiteY5" fmla="*/ 4380926 h 7559674"/>
              <a:gd name="connsiteX6" fmla="*/ 4792339 w 4792339"/>
              <a:gd name="connsiteY6" fmla="*/ 4493473 h 7559674"/>
              <a:gd name="connsiteX7" fmla="*/ 4732844 w 4792339"/>
              <a:gd name="connsiteY7" fmla="*/ 4446982 h 7559674"/>
              <a:gd name="connsiteX8" fmla="*/ 4104019 w 4792339"/>
              <a:gd name="connsiteY8" fmla="*/ 4242177 h 7559674"/>
              <a:gd name="connsiteX9" fmla="*/ 2784786 w 4792339"/>
              <a:gd name="connsiteY9" fmla="*/ 5939060 h 7559674"/>
              <a:gd name="connsiteX10" fmla="*/ 3711719 w 4792339"/>
              <a:gd name="connsiteY10" fmla="*/ 7559654 h 755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92339" h="7559674">
                <a:moveTo>
                  <a:pt x="3711778" y="7559674"/>
                </a:moveTo>
                <a:lnTo>
                  <a:pt x="0" y="7559674"/>
                </a:lnTo>
                <a:lnTo>
                  <a:pt x="0" y="0"/>
                </a:lnTo>
                <a:lnTo>
                  <a:pt x="2710744" y="0"/>
                </a:lnTo>
                <a:lnTo>
                  <a:pt x="2917070" y="209074"/>
                </a:lnTo>
                <a:cubicBezTo>
                  <a:pt x="3944638" y="1301202"/>
                  <a:pt x="4629202" y="2757883"/>
                  <a:pt x="4784287" y="4380926"/>
                </a:cubicBezTo>
                <a:lnTo>
                  <a:pt x="4792339" y="4493473"/>
                </a:lnTo>
                <a:lnTo>
                  <a:pt x="4732844" y="4446982"/>
                </a:lnTo>
                <a:cubicBezTo>
                  <a:pt x="4545917" y="4316368"/>
                  <a:pt x="4331704" y="4242177"/>
                  <a:pt x="4104019" y="4242177"/>
                </a:cubicBezTo>
                <a:cubicBezTo>
                  <a:pt x="3375427" y="4242177"/>
                  <a:pt x="2784786" y="5001897"/>
                  <a:pt x="2784786" y="5939060"/>
                </a:cubicBezTo>
                <a:cubicBezTo>
                  <a:pt x="2784786" y="6700505"/>
                  <a:pt x="3174701" y="7344810"/>
                  <a:pt x="3711719" y="7559654"/>
                </a:cubicBezTo>
                <a:close/>
              </a:path>
            </a:pathLst>
          </a:custGeom>
          <a:gradFill>
            <a:gsLst>
              <a:gs pos="40000">
                <a:srgbClr val="FFCCFF">
                  <a:alpha val="68000"/>
                </a:srgbClr>
              </a:gs>
              <a:gs pos="43000">
                <a:schemeClr val="bg1">
                  <a:alpha val="63000"/>
                </a:schemeClr>
              </a:gs>
              <a:gs pos="33000">
                <a:srgbClr val="FFFF99">
                  <a:alpha val="76863"/>
                </a:srgbClr>
              </a:gs>
              <a:gs pos="100000">
                <a:srgbClr val="92D050">
                  <a:alpha val="52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06C68D79-BDA9-460F-AC59-A280AF9EF3B2}"/>
              </a:ext>
            </a:extLst>
          </p:cNvPr>
          <p:cNvSpPr/>
          <p:nvPr/>
        </p:nvSpPr>
        <p:spPr>
          <a:xfrm>
            <a:off x="76" y="-26126"/>
            <a:ext cx="5120485" cy="7559674"/>
          </a:xfrm>
          <a:custGeom>
            <a:avLst/>
            <a:gdLst>
              <a:gd name="connsiteX0" fmla="*/ 2777178 w 5120485"/>
              <a:gd name="connsiteY0" fmla="*/ 4723723 h 7559674"/>
              <a:gd name="connsiteX1" fmla="*/ 1750096 w 5120485"/>
              <a:gd name="connsiteY1" fmla="*/ 5750805 h 7559674"/>
              <a:gd name="connsiteX2" fmla="*/ 2777178 w 5120485"/>
              <a:gd name="connsiteY2" fmla="*/ 6777887 h 7559674"/>
              <a:gd name="connsiteX3" fmla="*/ 3804260 w 5120485"/>
              <a:gd name="connsiteY3" fmla="*/ 5750805 h 7559674"/>
              <a:gd name="connsiteX4" fmla="*/ 2777178 w 5120485"/>
              <a:gd name="connsiteY4" fmla="*/ 4723723 h 7559674"/>
              <a:gd name="connsiteX5" fmla="*/ 0 w 5120485"/>
              <a:gd name="connsiteY5" fmla="*/ 0 h 7559674"/>
              <a:gd name="connsiteX6" fmla="*/ 2881055 w 5120485"/>
              <a:gd name="connsiteY6" fmla="*/ 0 h 7559674"/>
              <a:gd name="connsiteX7" fmla="*/ 3100345 w 5120485"/>
              <a:gd name="connsiteY7" fmla="*/ 209074 h 7559674"/>
              <a:gd name="connsiteX8" fmla="*/ 5120485 w 5120485"/>
              <a:gd name="connsiteY8" fmla="*/ 5086123 h 7559674"/>
              <a:gd name="connsiteX9" fmla="*/ 4664971 w 5120485"/>
              <a:gd name="connsiteY9" fmla="*/ 7556287 h 7559674"/>
              <a:gd name="connsiteX10" fmla="*/ 4663593 w 5120485"/>
              <a:gd name="connsiteY10" fmla="*/ 7559674 h 7559674"/>
              <a:gd name="connsiteX11" fmla="*/ 0 w 5120485"/>
              <a:gd name="connsiteY11" fmla="*/ 7559674 h 755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0485" h="7559674">
                <a:moveTo>
                  <a:pt x="2777178" y="4723723"/>
                </a:moveTo>
                <a:cubicBezTo>
                  <a:pt x="2209936" y="4723723"/>
                  <a:pt x="1750096" y="5183563"/>
                  <a:pt x="1750096" y="5750805"/>
                </a:cubicBezTo>
                <a:cubicBezTo>
                  <a:pt x="1750096" y="6318047"/>
                  <a:pt x="2209936" y="6777887"/>
                  <a:pt x="2777178" y="6777887"/>
                </a:cubicBezTo>
                <a:cubicBezTo>
                  <a:pt x="3344420" y="6777887"/>
                  <a:pt x="3804260" y="6318047"/>
                  <a:pt x="3804260" y="5750805"/>
                </a:cubicBezTo>
                <a:cubicBezTo>
                  <a:pt x="3804260" y="5183563"/>
                  <a:pt x="3344420" y="4723723"/>
                  <a:pt x="2777178" y="4723723"/>
                </a:cubicBezTo>
                <a:close/>
                <a:moveTo>
                  <a:pt x="0" y="0"/>
                </a:moveTo>
                <a:lnTo>
                  <a:pt x="2881055" y="0"/>
                </a:lnTo>
                <a:lnTo>
                  <a:pt x="3100345" y="209074"/>
                </a:lnTo>
                <a:cubicBezTo>
                  <a:pt x="4348491" y="1457220"/>
                  <a:pt x="5120485" y="3181517"/>
                  <a:pt x="5120485" y="5086123"/>
                </a:cubicBezTo>
                <a:cubicBezTo>
                  <a:pt x="5120485" y="5956588"/>
                  <a:pt x="4959233" y="6789390"/>
                  <a:pt x="4664971" y="7556287"/>
                </a:cubicBezTo>
                <a:lnTo>
                  <a:pt x="4663593" y="7559674"/>
                </a:lnTo>
                <a:lnTo>
                  <a:pt x="0" y="7559674"/>
                </a:lnTo>
                <a:close/>
              </a:path>
            </a:pathLst>
          </a:custGeom>
          <a:gradFill>
            <a:gsLst>
              <a:gs pos="44000">
                <a:schemeClr val="accent4">
                  <a:lumMod val="40000"/>
                  <a:lumOff val="60000"/>
                </a:schemeClr>
              </a:gs>
              <a:gs pos="47000">
                <a:schemeClr val="bg1">
                  <a:alpha val="64000"/>
                </a:schemeClr>
              </a:gs>
              <a:gs pos="35000">
                <a:schemeClr val="accent4">
                  <a:alpha val="77000"/>
                  <a:lumMod val="25000"/>
                  <a:lumOff val="75000"/>
                </a:schemeClr>
              </a:gs>
              <a:gs pos="100000">
                <a:srgbClr val="FFFF00">
                  <a:alpha val="52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>
            <a:off x="261862" y="1156542"/>
            <a:ext cx="3694167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800"/>
              </a:spcAft>
            </a:pP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Confeziono </a:t>
            </a:r>
            <a:b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 santità </a:t>
            </a:r>
            <a:br>
              <a:rPr lang="it-IT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l'abito della cortesia </a:t>
            </a:r>
            <a:b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È il genio che ha reso amabile la vita devota e ha costruito la strada più agevole </a:t>
            </a:r>
            <a:br>
              <a:rPr lang="it-IT" sz="2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raggiungere </a:t>
            </a:r>
            <a:br>
              <a:rPr lang="it-IT" sz="2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santità. </a:t>
            </a:r>
            <a:endParaRPr lang="it-IT" sz="2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7DA45A-B0A6-42E3-91F0-AD6AA2350483}"/>
              </a:ext>
            </a:extLst>
          </p:cNvPr>
          <p:cNvSpPr txBox="1"/>
          <p:nvPr/>
        </p:nvSpPr>
        <p:spPr>
          <a:xfrm>
            <a:off x="7770643" y="2998072"/>
            <a:ext cx="4327561" cy="307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primi cristiani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preparavano </a:t>
            </a:r>
            <a:b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martirio cruento, </a:t>
            </a:r>
          </a:p>
          <a:p>
            <a:pPr algn="r">
              <a:lnSpc>
                <a:spcPts val="2800"/>
              </a:lnSpc>
              <a:spcAft>
                <a:spcPts val="8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attendevano quale coronamento della loro </a:t>
            </a:r>
            <a:b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 di eroica testimoniata 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795A6F99-56C0-4B28-A0A7-778EE633BFCD}"/>
              </a:ext>
            </a:extLst>
          </p:cNvPr>
          <p:cNvSpPr/>
          <p:nvPr/>
        </p:nvSpPr>
        <p:spPr>
          <a:xfrm>
            <a:off x="3566897" y="4973314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BCE664A6-81A9-47D9-9A47-689141BEC3E3}"/>
              </a:ext>
            </a:extLst>
          </p:cNvPr>
          <p:cNvSpPr/>
          <p:nvPr/>
        </p:nvSpPr>
        <p:spPr>
          <a:xfrm flipV="1">
            <a:off x="4117642" y="-21029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3E11E4-0BCC-4321-B905-78EBA076A5F7}"/>
              </a:ext>
            </a:extLst>
          </p:cNvPr>
          <p:cNvSpPr txBox="1"/>
          <p:nvPr/>
        </p:nvSpPr>
        <p:spPr>
          <a:xfrm>
            <a:off x="5354732" y="99525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220A22B-38E6-4F41-A656-08922C378DC7}"/>
              </a:ext>
            </a:extLst>
          </p:cNvPr>
          <p:cNvSpPr txBox="1"/>
          <p:nvPr/>
        </p:nvSpPr>
        <p:spPr>
          <a:xfrm rot="20811529">
            <a:off x="4902048" y="5328870"/>
            <a:ext cx="4160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O Dio,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Come saresti piccolo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se la mia mente</a:t>
            </a:r>
          </a:p>
          <a:p>
            <a:pPr>
              <a:lnSpc>
                <a:spcPts val="3000"/>
              </a:lnSpc>
            </a:pPr>
            <a:r>
              <a:rPr lang="it-IT" sz="2800" spc="50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74000"/>
                    </a:prstClr>
                  </a:outerShdw>
                </a:effectLst>
                <a:latin typeface="Forte" panose="03060902040502070203" pitchFamily="66" charset="0"/>
              </a:rPr>
              <a:t>potesse comprenderti. 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DABABA6-DE76-4D62-BEE8-3FEA5140851C}"/>
              </a:ext>
            </a:extLst>
          </p:cNvPr>
          <p:cNvSpPr txBox="1"/>
          <p:nvPr/>
        </p:nvSpPr>
        <p:spPr>
          <a:xfrm>
            <a:off x="6096000" y="7084363"/>
            <a:ext cx="3304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spc="50" dirty="0">
                <a:ln w="9525">
                  <a:noFill/>
                </a:ln>
                <a:solidFill>
                  <a:srgbClr val="002060"/>
                </a:solidFill>
                <a:latin typeface="Gauge Heavy" pitchFamily="2" charset="0"/>
              </a:rPr>
              <a:t>San Francesco di Sales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49" name="Immagine 48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B72CB8-FE9A-47A2-9681-AF3E182452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397" y="4716466"/>
            <a:ext cx="2080327" cy="208032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B55E75B-B75C-42B7-A71F-04308826B45C}"/>
              </a:ext>
            </a:extLst>
          </p:cNvPr>
          <p:cNvSpPr txBox="1"/>
          <p:nvPr/>
        </p:nvSpPr>
        <p:spPr>
          <a:xfrm>
            <a:off x="1" y="222635"/>
            <a:ext cx="4941650" cy="584775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>
            <a:no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PRIMI CRISTIANI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0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100"/>
                            </p:stCondLst>
                            <p:childTnLst>
                              <p:par>
                                <p:cTn id="6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1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9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4" grpId="0" build="p"/>
      <p:bldP spid="6" grpId="0" uiExpand="1" build="p"/>
      <p:bldP spid="17" grpId="0" animBg="1"/>
      <p:bldP spid="18" grpId="0" animBg="1"/>
      <p:bldP spid="8" grpId="0"/>
      <p:bldP spid="37" grpId="0" uiExpand="1" build="p"/>
      <p:bldP spid="39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1"/>
            </a:gs>
            <a:gs pos="42000">
              <a:srgbClr val="FFFDDE"/>
            </a:gs>
            <a:gs pos="30000">
              <a:srgbClr val="FFFF99">
                <a:alpha val="75000"/>
              </a:srgbClr>
            </a:gs>
            <a:gs pos="59262">
              <a:srgbClr val="FFDBFF"/>
            </a:gs>
            <a:gs pos="72000">
              <a:srgbClr val="FFFF99">
                <a:alpha val="75000"/>
              </a:srgbClr>
            </a:gs>
            <a:gs pos="0">
              <a:schemeClr val="accent4">
                <a:lumMod val="5000"/>
                <a:lumOff val="95000"/>
                <a:alpha val="0"/>
              </a:schemeClr>
            </a:gs>
            <a:gs pos="65000">
              <a:srgbClr val="FFCCFF">
                <a:alpha val="45000"/>
              </a:srgbClr>
            </a:gs>
            <a:gs pos="100000">
              <a:srgbClr val="00B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San Girolamo - Ghirlandaio">
            <a:extLst>
              <a:ext uri="{FF2B5EF4-FFF2-40B4-BE49-F238E27FC236}">
                <a16:creationId xmlns:a16="http://schemas.microsoft.com/office/drawing/2014/main" id="{F9225E16-A8F2-42C1-BC65-242BC76E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4465">
            <a:off x="8162665" y="3190396"/>
            <a:ext cx="4057433" cy="46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 Ciriaco (Quiriaco)">
            <a:extLst>
              <a:ext uri="{FF2B5EF4-FFF2-40B4-BE49-F238E27FC236}">
                <a16:creationId xmlns:a16="http://schemas.microsoft.com/office/drawing/2014/main" id="{7FD55204-8149-43B2-A394-860A1DF40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31" y="3428291"/>
            <a:ext cx="3514380" cy="46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BEFA493F-C93A-4E88-BC3E-3920E51B3692}"/>
              </a:ext>
            </a:extLst>
          </p:cNvPr>
          <p:cNvSpPr/>
          <p:nvPr/>
        </p:nvSpPr>
        <p:spPr>
          <a:xfrm>
            <a:off x="3402006" y="5035559"/>
            <a:ext cx="5897535" cy="2574314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29AE184B-F5ED-4951-A537-9001E8E9B670}"/>
              </a:ext>
            </a:extLst>
          </p:cNvPr>
          <p:cNvSpPr/>
          <p:nvPr/>
        </p:nvSpPr>
        <p:spPr>
          <a:xfrm flipV="1">
            <a:off x="4117642" y="-21029"/>
            <a:ext cx="3187338" cy="1549435"/>
          </a:xfrm>
          <a:custGeom>
            <a:avLst/>
            <a:gdLst>
              <a:gd name="connsiteX0" fmla="*/ 4216228 w 8432456"/>
              <a:gd name="connsiteY0" fmla="*/ 0 h 3898309"/>
              <a:gd name="connsiteX1" fmla="*/ 8424821 w 8432456"/>
              <a:gd name="connsiteY1" fmla="*/ 3797897 h 3898309"/>
              <a:gd name="connsiteX2" fmla="*/ 8432456 w 8432456"/>
              <a:gd name="connsiteY2" fmla="*/ 3898309 h 3898309"/>
              <a:gd name="connsiteX3" fmla="*/ 0 w 8432456"/>
              <a:gd name="connsiteY3" fmla="*/ 3898309 h 3898309"/>
              <a:gd name="connsiteX4" fmla="*/ 7635 w 8432456"/>
              <a:gd name="connsiteY4" fmla="*/ 3797897 h 3898309"/>
              <a:gd name="connsiteX5" fmla="*/ 4216228 w 8432456"/>
              <a:gd name="connsiteY5" fmla="*/ 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2456" h="3898309">
                <a:moveTo>
                  <a:pt x="4216228" y="0"/>
                </a:moveTo>
                <a:cubicBezTo>
                  <a:pt x="6406607" y="0"/>
                  <a:pt x="8208180" y="1664675"/>
                  <a:pt x="8424821" y="3797897"/>
                </a:cubicBezTo>
                <a:lnTo>
                  <a:pt x="8432456" y="3898309"/>
                </a:lnTo>
                <a:lnTo>
                  <a:pt x="0" y="3898309"/>
                </a:lnTo>
                <a:lnTo>
                  <a:pt x="7635" y="3797897"/>
                </a:lnTo>
                <a:cubicBezTo>
                  <a:pt x="224276" y="1664675"/>
                  <a:pt x="2025850" y="0"/>
                  <a:pt x="4216228" y="0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C1C24C-7371-44C3-A7A5-317D4C73461C}"/>
              </a:ext>
            </a:extLst>
          </p:cNvPr>
          <p:cNvSpPr txBox="1"/>
          <p:nvPr/>
        </p:nvSpPr>
        <p:spPr>
          <a:xfrm>
            <a:off x="5354732" y="99525"/>
            <a:ext cx="99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36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3600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4CF1A5-B5D2-46AB-86F9-38C55137B628}"/>
              </a:ext>
            </a:extLst>
          </p:cNvPr>
          <p:cNvSpPr txBox="1"/>
          <p:nvPr/>
        </p:nvSpPr>
        <p:spPr>
          <a:xfrm rot="21136007">
            <a:off x="4302532" y="1291059"/>
            <a:ext cx="3586935" cy="573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it-IT" sz="11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la Chiesa ebbe la libertà,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anacoreti </a:t>
            </a:r>
            <a:b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loro vita </a:t>
            </a:r>
            <a:b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rinuncia totale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intesero sostituire al martirio cruento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martirio incruento </a:t>
            </a:r>
            <a:br>
              <a:rPr lang="it-IT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800" dirty="0">
              <a:solidFill>
                <a:srgbClr val="00B0F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2DA5AA-99F9-47F1-8B94-7A7B8A48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1724">
            <a:off x="-400364" y="402961"/>
            <a:ext cx="4292233" cy="33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66A7DD5-F2CB-4253-A4B4-49B6B32A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2" y="515023"/>
            <a:ext cx="4482307" cy="25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79F2FA-175C-4104-A4C2-AFE82A090742}"/>
              </a:ext>
            </a:extLst>
          </p:cNvPr>
          <p:cNvSpPr txBox="1"/>
          <p:nvPr/>
        </p:nvSpPr>
        <p:spPr>
          <a:xfrm>
            <a:off x="1" y="222636"/>
            <a:ext cx="4941650" cy="484128"/>
          </a:xfrm>
          <a:custGeom>
            <a:avLst/>
            <a:gdLst>
              <a:gd name="connsiteX0" fmla="*/ 4935865 w 4941650"/>
              <a:gd name="connsiteY0" fmla="*/ 0 h 584775"/>
              <a:gd name="connsiteX1" fmla="*/ 4941650 w 4941650"/>
              <a:gd name="connsiteY1" fmla="*/ 0 h 584775"/>
              <a:gd name="connsiteX2" fmla="*/ 4941650 w 4941650"/>
              <a:gd name="connsiteY2" fmla="*/ 2110 h 584775"/>
              <a:gd name="connsiteX3" fmla="*/ 0 w 4941650"/>
              <a:gd name="connsiteY3" fmla="*/ 0 h 584775"/>
              <a:gd name="connsiteX4" fmla="*/ 4935860 w 4941650"/>
              <a:gd name="connsiteY4" fmla="*/ 0 h 584775"/>
              <a:gd name="connsiteX5" fmla="*/ 4722627 w 4941650"/>
              <a:gd name="connsiteY5" fmla="*/ 584775 h 584775"/>
              <a:gd name="connsiteX6" fmla="*/ 0 w 4941650"/>
              <a:gd name="connsiteY6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1650" h="584775">
                <a:moveTo>
                  <a:pt x="4935865" y="0"/>
                </a:moveTo>
                <a:lnTo>
                  <a:pt x="4941650" y="0"/>
                </a:lnTo>
                <a:lnTo>
                  <a:pt x="4941650" y="2110"/>
                </a:lnTo>
                <a:close/>
                <a:moveTo>
                  <a:pt x="0" y="0"/>
                </a:moveTo>
                <a:lnTo>
                  <a:pt x="4935860" y="0"/>
                </a:lnTo>
                <a:lnTo>
                  <a:pt x="4722627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>
            <a:noAutofit/>
          </a:bodyPr>
          <a:lstStyle/>
          <a:p>
            <a:pPr algn="ctr"/>
            <a:r>
              <a:rPr lang="it-IT" sz="2600" dirty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/ IV Secolo</a:t>
            </a:r>
            <a:endParaRPr lang="it-IT" sz="2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31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1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3825</TotalTime>
  <Words>3479</Words>
  <Application>Microsoft Office PowerPoint</Application>
  <PresentationFormat>Personalizzato</PresentationFormat>
  <Paragraphs>411</Paragraphs>
  <Slides>44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59" baseType="lpstr">
      <vt:lpstr>Arial</vt:lpstr>
      <vt:lpstr>Arial Black</vt:lpstr>
      <vt:lpstr>BahamasHeavy</vt:lpstr>
      <vt:lpstr>Calibri</vt:lpstr>
      <vt:lpstr>Calibri Light</vt:lpstr>
      <vt:lpstr>Century725 Blk BT</vt:lpstr>
      <vt:lpstr>Chanson Heavy SF</vt:lpstr>
      <vt:lpstr>Cooper BlkItHd BT</vt:lpstr>
      <vt:lpstr>Forte</vt:lpstr>
      <vt:lpstr>Franklin Gothic Demi</vt:lpstr>
      <vt:lpstr>Gauge Heavy</vt:lpstr>
      <vt:lpstr>Impact</vt:lpstr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Decalogo di San Francesco di Sales</vt:lpstr>
      <vt:lpstr>Decalogo di San Francesco di Sales</vt:lpstr>
      <vt:lpstr>Decalogo di San Francesco di Sales</vt:lpstr>
      <vt:lpstr>Decalogo di San Francesco di Sales</vt:lpstr>
      <vt:lpstr>Decalogo di San Francesco di Sales</vt:lpstr>
      <vt:lpstr>Decalogo di San Francesco di Sales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sante toniolo</dc:creator>
  <cp:lastModifiedBy>pasquale granata</cp:lastModifiedBy>
  <cp:revision>108</cp:revision>
  <dcterms:created xsi:type="dcterms:W3CDTF">2022-02-16T08:06:51Z</dcterms:created>
  <dcterms:modified xsi:type="dcterms:W3CDTF">2022-02-28T22:40:05Z</dcterms:modified>
</cp:coreProperties>
</file>